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media/image11.jpg" ContentType="image/jpg"/>
  <Override PartName="/ppt/media/image12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75" r:id="rId2"/>
    <p:sldId id="376" r:id="rId3"/>
    <p:sldId id="410" r:id="rId4"/>
    <p:sldId id="378" r:id="rId5"/>
    <p:sldId id="379" r:id="rId6"/>
    <p:sldId id="380" r:id="rId7"/>
    <p:sldId id="377" r:id="rId8"/>
    <p:sldId id="382" r:id="rId9"/>
    <p:sldId id="392" r:id="rId10"/>
    <p:sldId id="390" r:id="rId11"/>
    <p:sldId id="384" r:id="rId12"/>
    <p:sldId id="385" r:id="rId13"/>
    <p:sldId id="386" r:id="rId14"/>
    <p:sldId id="412" r:id="rId15"/>
    <p:sldId id="413" r:id="rId16"/>
    <p:sldId id="414" r:id="rId17"/>
    <p:sldId id="411" r:id="rId18"/>
    <p:sldId id="383" r:id="rId19"/>
    <p:sldId id="415" r:id="rId20"/>
    <p:sldId id="416" r:id="rId21"/>
    <p:sldId id="417" r:id="rId22"/>
    <p:sldId id="399" r:id="rId23"/>
  </p:sldIdLst>
  <p:sldSz cx="12192000" cy="6858000"/>
  <p:notesSz cx="6864350" cy="9996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42" userDrawn="1">
          <p15:clr>
            <a:srgbClr val="A4A3A4"/>
          </p15:clr>
        </p15:guide>
        <p15:guide id="4" pos="1277" userDrawn="1">
          <p15:clr>
            <a:srgbClr val="A4A3A4"/>
          </p15:clr>
        </p15:guide>
        <p15:guide id="6" pos="234" userDrawn="1">
          <p15:clr>
            <a:srgbClr val="A4A3A4"/>
          </p15:clr>
        </p15:guide>
        <p15:guide id="7" orient="horz" pos="390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оронин Владимир Михайлович" initials="ВВМ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BA"/>
    <a:srgbClr val="E1002B"/>
    <a:srgbClr val="DA0000"/>
    <a:srgbClr val="FFC32E"/>
    <a:srgbClr val="FFD365"/>
    <a:srgbClr val="E1D473"/>
    <a:srgbClr val="334286"/>
    <a:srgbClr val="A21630"/>
    <a:srgbClr val="FFA733"/>
    <a:srgbClr val="D00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6395" autoAdjust="0"/>
  </p:normalViewPr>
  <p:slideViewPr>
    <p:cSldViewPr snapToGrid="0" snapToObjects="1">
      <p:cViewPr>
        <p:scale>
          <a:sx n="90" d="100"/>
          <a:sy n="90" d="100"/>
        </p:scale>
        <p:origin x="-1272" y="-606"/>
      </p:cViewPr>
      <p:guideLst>
        <p:guide orient="horz" pos="142"/>
        <p:guide orient="horz" pos="3906"/>
        <p:guide pos="1277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4551" cy="501561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8211" y="0"/>
            <a:ext cx="2974551" cy="501561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r">
              <a:defRPr sz="1200"/>
            </a:lvl1pPr>
          </a:lstStyle>
          <a:p>
            <a:fld id="{7C26ED47-C479-9645-8FB6-2E7F4DD2862E}" type="datetimeFigureOut">
              <a:rPr lang="ru-RU" smtClean="0"/>
              <a:t>14.10.2021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50950"/>
            <a:ext cx="5994400" cy="3371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1" tIns="46090" rIns="92181" bIns="4609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6436" y="4810810"/>
            <a:ext cx="5491480" cy="3936117"/>
          </a:xfrm>
          <a:prstGeom prst="rect">
            <a:avLst/>
          </a:prstGeom>
        </p:spPr>
        <p:txBody>
          <a:bodyPr vert="horz" lIns="92181" tIns="46090" rIns="92181" bIns="4609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94930"/>
            <a:ext cx="2974551" cy="501560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8211" y="9494930"/>
            <a:ext cx="2974551" cy="501560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r">
              <a:defRPr sz="1200"/>
            </a:lvl1pPr>
          </a:lstStyle>
          <a:p>
            <a:fld id="{6C8EC475-6065-984E-8A7B-A4F90A032B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0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242F8-D52E-4049-8FE6-A2F2655E389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78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242F8-D52E-4049-8FE6-A2F2655E389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70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сидит, дисплей, компьютер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5DDD05CB-2E66-FE41-B90C-3BED6168E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6771" r="65" b="10382"/>
          <a:stretch/>
        </p:blipFill>
        <p:spPr>
          <a:xfrm>
            <a:off x="0" y="-1"/>
            <a:ext cx="12191999" cy="68635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226F7B9-62D5-2742-9B27-DE7A734B5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68927" y="1295163"/>
            <a:ext cx="838739" cy="9837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97C47BF-43EF-F942-8B55-90BCB0808BB2}"/>
              </a:ext>
            </a:extLst>
          </p:cNvPr>
          <p:cNvSpPr txBox="1"/>
          <p:nvPr userDrawn="1"/>
        </p:nvSpPr>
        <p:spPr>
          <a:xfrm>
            <a:off x="1807068" y="2404122"/>
            <a:ext cx="4381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1AF1070-B945-8D4C-899C-993073D72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1486" y="3845860"/>
            <a:ext cx="486081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/>
            <a:r>
              <a:rPr lang="ru-RU" dirty="0"/>
              <a:t>Образец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DD92C87E-2341-274B-BF52-A5D44F5B3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88025" y="5527407"/>
            <a:ext cx="5565775" cy="400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 indent="0">
              <a:buNone/>
              <a:defRPr lang="ru-RU" smtClean="0">
                <a:solidFill>
                  <a:srgbClr val="C00000"/>
                </a:solidFill>
                <a:latin typeface="Arial"/>
                <a:cs typeface="Arial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12700" lvl="0">
              <a:spcBef>
                <a:spcPts val="100"/>
              </a:spcBef>
            </a:pPr>
            <a:r>
              <a:rPr lang="ru-RU" dirty="0"/>
              <a:t>Образец текста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C0E2B938-342D-8049-8714-0DBDEFB7B8E6}"/>
              </a:ext>
            </a:extLst>
          </p:cNvPr>
          <p:cNvGrpSpPr/>
          <p:nvPr userDrawn="1"/>
        </p:nvGrpSpPr>
        <p:grpSpPr>
          <a:xfrm>
            <a:off x="11456590" y="4641508"/>
            <a:ext cx="494109" cy="499100"/>
            <a:chOff x="9699205" y="5186438"/>
            <a:chExt cx="440055" cy="444500"/>
          </a:xfrm>
        </p:grpSpPr>
        <p:sp>
          <p:nvSpPr>
            <p:cNvPr id="35" name="object 16">
              <a:extLst>
                <a:ext uri="{FF2B5EF4-FFF2-40B4-BE49-F238E27FC236}">
                  <a16:creationId xmlns="" xmlns:a16="http://schemas.microsoft.com/office/drawing/2014/main" id="{C1AF891F-E358-354D-8AE1-626631524F42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7">
              <a:extLst>
                <a:ext uri="{FF2B5EF4-FFF2-40B4-BE49-F238E27FC236}">
                  <a16:creationId xmlns="" xmlns:a16="http://schemas.microsoft.com/office/drawing/2014/main" id="{3EAFB859-847C-C54D-A042-FD8F8AE9C64B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573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335564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668439" y="1687112"/>
            <a:ext cx="3362326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708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 ноутбук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="" xmlns:a16="http://schemas.microsoft.com/office/drawing/2014/main" id="{A32F654B-2BB9-1146-B60D-BED70D67F881}"/>
              </a:ext>
            </a:extLst>
          </p:cNvPr>
          <p:cNvSpPr/>
          <p:nvPr userDrawn="1"/>
        </p:nvSpPr>
        <p:spPr>
          <a:xfrm>
            <a:off x="0" y="1577061"/>
            <a:ext cx="8089900" cy="387831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B740BA1-D2FE-8242-869F-79EFEB1D2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52" t="5550" r="23733" b="2428"/>
          <a:stretch/>
        </p:blipFill>
        <p:spPr>
          <a:xfrm>
            <a:off x="5844746" y="843939"/>
            <a:ext cx="6347254" cy="4943819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480833B5-F2B5-764F-89E3-8D464F7B36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5475" y="1155502"/>
            <a:ext cx="5296525" cy="397619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58566" y="1684750"/>
            <a:ext cx="5862352" cy="3188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object 7">
            <a:extLst>
              <a:ext uri="{FF2B5EF4-FFF2-40B4-BE49-F238E27FC236}">
                <a16:creationId xmlns="" xmlns:a16="http://schemas.microsoft.com/office/drawing/2014/main" id="{515B5E40-509C-674A-A0CE-A82644D303E5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Текст 17">
            <a:extLst>
              <a:ext uri="{FF2B5EF4-FFF2-40B4-BE49-F238E27FC236}">
                <a16:creationId xmlns="" xmlns:a16="http://schemas.microsoft.com/office/drawing/2014/main" id="{0C35332F-46F8-0546-995C-37C104CAD13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227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03189"/>
            <a:ext cx="5931243" cy="518962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766887"/>
            <a:ext cx="5339662" cy="332422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6C49A229-F120-BD44-8911-B70221A59A36}"/>
              </a:ext>
            </a:extLst>
          </p:cNvPr>
          <p:cNvSpPr/>
          <p:nvPr userDrawn="1"/>
        </p:nvSpPr>
        <p:spPr>
          <a:xfrm>
            <a:off x="0" y="1538807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1125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2047" y="1289167"/>
            <a:ext cx="5506072" cy="4279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443882" y="1289168"/>
            <a:ext cx="5339662" cy="427966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="" xmlns:a16="http://schemas.microsoft.com/office/drawing/2014/main" id="{C4CAAF58-D51D-2F45-BC38-B4EAB0CFADC2}"/>
              </a:ext>
            </a:extLst>
          </p:cNvPr>
          <p:cNvSpPr/>
          <p:nvPr userDrawn="1"/>
        </p:nvSpPr>
        <p:spPr>
          <a:xfrm>
            <a:off x="5671752" y="1289166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  <p:sp>
        <p:nvSpPr>
          <p:cNvPr id="18" name="object 7">
            <a:extLst>
              <a:ext uri="{FF2B5EF4-FFF2-40B4-BE49-F238E27FC236}">
                <a16:creationId xmlns="" xmlns:a16="http://schemas.microsoft.com/office/drawing/2014/main" id="{B780F91E-59E4-7E41-8159-0A9695B37680}"/>
              </a:ext>
            </a:extLst>
          </p:cNvPr>
          <p:cNvSpPr/>
          <p:nvPr userDrawn="1"/>
        </p:nvSpPr>
        <p:spPr>
          <a:xfrm>
            <a:off x="0" y="1289165"/>
            <a:ext cx="259491" cy="4279663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r>
              <a:rPr lang="ru-RU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659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зображен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745892" y="1569806"/>
            <a:ext cx="6037652" cy="371838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B9A9E15C-3FB6-A548-B181-7143DD44330D}"/>
              </a:ext>
            </a:extLst>
          </p:cNvPr>
          <p:cNvSpPr/>
          <p:nvPr userDrawn="1"/>
        </p:nvSpPr>
        <p:spPr>
          <a:xfrm>
            <a:off x="4997057" y="1569805"/>
            <a:ext cx="259491" cy="371838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0ADFD737-0167-A84C-B53A-A3E2BDFC439C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2497868" y="867918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BA995731-197A-2943-ACA8-4659E7D0E367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0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2" name="Рисунок 2">
            <a:extLst>
              <a:ext uri="{FF2B5EF4-FFF2-40B4-BE49-F238E27FC236}">
                <a16:creationId xmlns="" xmlns:a16="http://schemas.microsoft.com/office/drawing/2014/main" id="{095DDF4D-5A25-9F40-9557-8ED2090DC53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2497868" y="3362954"/>
            <a:ext cx="2484000" cy="2484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7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лайд под таблиц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80736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4795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0560CFF3-0F6B-EE47-8233-2752BA7C190C}"/>
              </a:ext>
            </a:extLst>
          </p:cNvPr>
          <p:cNvSpPr/>
          <p:nvPr userDrawn="1"/>
        </p:nvSpPr>
        <p:spPr>
          <a:xfrm>
            <a:off x="0" y="1705727"/>
            <a:ext cx="12192000" cy="4492997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object 7">
            <a:extLst>
              <a:ext uri="{FF2B5EF4-FFF2-40B4-BE49-F238E27FC236}">
                <a16:creationId xmlns="" xmlns:a16="http://schemas.microsoft.com/office/drawing/2014/main" id="{2E9797C7-8447-7949-8633-B9C1F8C8B7D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Текст 17">
            <a:extLst>
              <a:ext uri="{FF2B5EF4-FFF2-40B4-BE49-F238E27FC236}">
                <a16:creationId xmlns="" xmlns:a16="http://schemas.microsoft.com/office/drawing/2014/main" id="{65282F85-5E1C-A643-B6D1-764B9457ED3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4907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FBDE76DB-A8FB-674B-86CB-3C735C2794DB}"/>
              </a:ext>
            </a:extLst>
          </p:cNvPr>
          <p:cNvSpPr/>
          <p:nvPr userDrawn="1"/>
        </p:nvSpPr>
        <p:spPr>
          <a:xfrm>
            <a:off x="0" y="1473035"/>
            <a:ext cx="12192000" cy="5384966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dirty="0"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D6E06661-EB7F-9A4F-ABE0-E508C3AF0496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Текст 17">
            <a:extLst>
              <a:ext uri="{FF2B5EF4-FFF2-40B4-BE49-F238E27FC236}">
                <a16:creationId xmlns="" xmlns:a16="http://schemas.microsoft.com/office/drawing/2014/main" id="{BA39ABDA-F5E8-8E4A-9F54-A6F49EE67CC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8594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096725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50803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528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6F2A08B-66B9-5F42-9C20-4975C2E6B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9" r="23284"/>
          <a:stretch/>
        </p:blipFill>
        <p:spPr>
          <a:xfrm>
            <a:off x="12699" y="-1"/>
            <a:ext cx="5532724" cy="6848977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="" xmlns:a16="http://schemas.microsoft.com/office/drawing/2014/main" id="{01840757-1A8F-8940-BE11-7CD26EE44EBD}"/>
              </a:ext>
            </a:extLst>
          </p:cNvPr>
          <p:cNvSpPr/>
          <p:nvPr userDrawn="1"/>
        </p:nvSpPr>
        <p:spPr>
          <a:xfrm>
            <a:off x="0" y="4380"/>
            <a:ext cx="5532724" cy="685362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  <a:alpha val="57000"/>
                </a:schemeClr>
              </a:gs>
              <a:gs pos="100000">
                <a:schemeClr val="tx2">
                  <a:lumMod val="50000"/>
                  <a:alpha val="48000"/>
                </a:schemeClr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>
            <a:extLst>
              <a:ext uri="{FF2B5EF4-FFF2-40B4-BE49-F238E27FC236}">
                <a16:creationId xmlns="" xmlns:a16="http://schemas.microsoft.com/office/drawing/2014/main" id="{4F1E6446-080F-6744-BA0A-A2185B987FC3}"/>
              </a:ext>
            </a:extLst>
          </p:cNvPr>
          <p:cNvSpPr/>
          <p:nvPr userDrawn="1"/>
        </p:nvSpPr>
        <p:spPr>
          <a:xfrm>
            <a:off x="-395" y="9023"/>
            <a:ext cx="5545817" cy="1299364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3">
            <a:extLst>
              <a:ext uri="{FF2B5EF4-FFF2-40B4-BE49-F238E27FC236}">
                <a16:creationId xmlns="" xmlns:a16="http://schemas.microsoft.com/office/drawing/2014/main" id="{FF746D93-968B-0A4F-9742-5AFBFB36E8A1}"/>
              </a:ext>
            </a:extLst>
          </p:cNvPr>
          <p:cNvSpPr/>
          <p:nvPr userDrawn="1"/>
        </p:nvSpPr>
        <p:spPr>
          <a:xfrm>
            <a:off x="12698" y="5558636"/>
            <a:ext cx="5532724" cy="1299364"/>
          </a:xfrm>
          <a:prstGeom prst="rect">
            <a:avLst/>
          </a:prstGeom>
          <a:blipFill dpi="0" rotWithShape="1">
            <a:blip r:embed="rId3" cstate="print">
              <a:alphaModFix amt="39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4964DB4B-B7EC-3D47-A179-1426679A7A13}"/>
              </a:ext>
            </a:extLst>
          </p:cNvPr>
          <p:cNvGrpSpPr/>
          <p:nvPr userDrawn="1"/>
        </p:nvGrpSpPr>
        <p:grpSpPr>
          <a:xfrm>
            <a:off x="11697890" y="5699624"/>
            <a:ext cx="494109" cy="499100"/>
            <a:chOff x="9699205" y="5186438"/>
            <a:chExt cx="440055" cy="444500"/>
          </a:xfrm>
        </p:grpSpPr>
        <p:sp>
          <p:nvSpPr>
            <p:cNvPr id="5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7">
            <a:extLst>
              <a:ext uri="{FF2B5EF4-FFF2-40B4-BE49-F238E27FC236}">
                <a16:creationId xmlns="" xmlns:a16="http://schemas.microsoft.com/office/drawing/2014/main" id="{779541B8-14F7-6144-BB99-31217AC29512}"/>
              </a:ext>
            </a:extLst>
          </p:cNvPr>
          <p:cNvSpPr/>
          <p:nvPr userDrawn="1"/>
        </p:nvSpPr>
        <p:spPr>
          <a:xfrm>
            <a:off x="5087275" y="1308387"/>
            <a:ext cx="459073" cy="4250249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0EB0EF1-D970-7241-BD5D-AE63BD22BB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1875" y="105218"/>
            <a:ext cx="917338" cy="10758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777D55F-3E95-904E-BFBB-D0759B65BA24}"/>
              </a:ext>
            </a:extLst>
          </p:cNvPr>
          <p:cNvSpPr txBox="1"/>
          <p:nvPr userDrawn="1"/>
        </p:nvSpPr>
        <p:spPr>
          <a:xfrm>
            <a:off x="1741233" y="457347"/>
            <a:ext cx="383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728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51045" y="3102051"/>
            <a:ext cx="3089909" cy="697229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1184" y="2509774"/>
            <a:ext cx="8469630" cy="148971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4859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096725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13874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6"/>
          <p:cNvSpPr/>
          <p:nvPr userDrawn="1"/>
        </p:nvSpPr>
        <p:spPr>
          <a:xfrm>
            <a:off x="4964" y="5137"/>
            <a:ext cx="5557600" cy="6845833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15" name="object 7"/>
          <p:cNvSpPr/>
          <p:nvPr userDrawn="1"/>
        </p:nvSpPr>
        <p:spPr>
          <a:xfrm>
            <a:off x="5086749" y="1410097"/>
            <a:ext cx="475816" cy="4035914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 sz="2111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0" y="1400375"/>
            <a:ext cx="3937000" cy="398780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11697890" y="5699624"/>
            <a:ext cx="494109" cy="499100"/>
            <a:chOff x="11697890" y="5699624"/>
            <a:chExt cx="494109" cy="499100"/>
          </a:xfrm>
        </p:grpSpPr>
        <p:sp>
          <p:nvSpPr>
            <p:cNvPr id="24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11697890" y="5699624"/>
              <a:ext cx="494109" cy="4991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11877612" y="5818578"/>
              <a:ext cx="153579" cy="288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889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>
            <a:extLst>
              <a:ext uri="{FF2B5EF4-FFF2-40B4-BE49-F238E27FC236}">
                <a16:creationId xmlns="" xmlns:a16="http://schemas.microsoft.com/office/drawing/2014/main" id="{D8863855-8BDF-4E45-809B-F11F7FD06B41}"/>
              </a:ext>
            </a:extLst>
          </p:cNvPr>
          <p:cNvSpPr/>
          <p:nvPr userDrawn="1"/>
        </p:nvSpPr>
        <p:spPr>
          <a:xfrm>
            <a:off x="-1" y="1894302"/>
            <a:ext cx="7035799" cy="3069396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 descr="Изображение выглядит как внутренний, потолок, окно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DBF9D9E1-A88A-4140-990C-66A04C293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2" b="3491"/>
          <a:stretch/>
        </p:blipFill>
        <p:spPr>
          <a:xfrm>
            <a:off x="497237" y="779143"/>
            <a:ext cx="6084007" cy="5001525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="" xmlns:a16="http://schemas.microsoft.com/office/drawing/2014/main" id="{4DC73FA9-CFCC-4349-9EBF-D22E76F9EBCE}"/>
              </a:ext>
            </a:extLst>
          </p:cNvPr>
          <p:cNvSpPr/>
          <p:nvPr userDrawn="1"/>
        </p:nvSpPr>
        <p:spPr>
          <a:xfrm>
            <a:off x="497236" y="777912"/>
            <a:ext cx="6084007" cy="5001525"/>
          </a:xfrm>
          <a:prstGeom prst="rect">
            <a:avLst/>
          </a:prstGeom>
          <a:solidFill>
            <a:srgbClr val="0051B2">
              <a:alpha val="44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FD3DD10-149B-3C4C-814A-672DF38151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871" y="3493453"/>
            <a:ext cx="5611369" cy="2340163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91EFDB1-31C8-A24D-B7A0-047D82885C57}"/>
              </a:ext>
            </a:extLst>
          </p:cNvPr>
          <p:cNvCxnSpPr>
            <a:cxnSpLocks/>
          </p:cNvCxnSpPr>
          <p:nvPr userDrawn="1"/>
        </p:nvCxnSpPr>
        <p:spPr>
          <a:xfrm>
            <a:off x="832990" y="839824"/>
            <a:ext cx="0" cy="499379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9C8250D7-700B-E84D-8FE4-305D47C9E91B}"/>
              </a:ext>
            </a:extLst>
          </p:cNvPr>
          <p:cNvCxnSpPr>
            <a:cxnSpLocks/>
          </p:cNvCxnSpPr>
          <p:nvPr userDrawn="1"/>
        </p:nvCxnSpPr>
        <p:spPr>
          <a:xfrm>
            <a:off x="4429192" y="777912"/>
            <a:ext cx="0" cy="270361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7E7D69D9-1F8F-FA49-A200-B39D17A9DE68}"/>
              </a:ext>
            </a:extLst>
          </p:cNvPr>
          <p:cNvCxnSpPr>
            <a:cxnSpLocks/>
          </p:cNvCxnSpPr>
          <p:nvPr userDrawn="1"/>
        </p:nvCxnSpPr>
        <p:spPr>
          <a:xfrm>
            <a:off x="2251618" y="2244553"/>
            <a:ext cx="0" cy="12489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C58F501F-69CE-BA47-A198-563B3F244258}"/>
              </a:ext>
            </a:extLst>
          </p:cNvPr>
          <p:cNvSpPr/>
          <p:nvPr userDrawn="1"/>
        </p:nvSpPr>
        <p:spPr>
          <a:xfrm>
            <a:off x="753018" y="48961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B797CEC3-3C0E-BF40-A6EC-9734EEE77799}"/>
              </a:ext>
            </a:extLst>
          </p:cNvPr>
          <p:cNvSpPr/>
          <p:nvPr userDrawn="1"/>
        </p:nvSpPr>
        <p:spPr>
          <a:xfrm>
            <a:off x="2162718" y="34229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84B4724E-B60A-954B-8A4E-FA9A7CE72886}"/>
              </a:ext>
            </a:extLst>
          </p:cNvPr>
          <p:cNvSpPr/>
          <p:nvPr userDrawn="1"/>
        </p:nvSpPr>
        <p:spPr>
          <a:xfrm>
            <a:off x="4347118" y="692494"/>
            <a:ext cx="170334" cy="17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екст 25">
            <a:extLst>
              <a:ext uri="{FF2B5EF4-FFF2-40B4-BE49-F238E27FC236}">
                <a16:creationId xmlns="" xmlns:a16="http://schemas.microsoft.com/office/drawing/2014/main" id="{041657FF-1B3C-C242-ADB0-148F6CA9E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1579" y="1801607"/>
            <a:ext cx="4272892" cy="3070225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5200"/>
              </a:lnSpc>
              <a:buNone/>
              <a:defRPr sz="500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object 16">
            <a:extLst>
              <a:ext uri="{FF2B5EF4-FFF2-40B4-BE49-F238E27FC236}">
                <a16:creationId xmlns="" xmlns:a16="http://schemas.microsoft.com/office/drawing/2014/main" id="{60D482BB-06C7-7D43-A4B6-067B00C7448E}"/>
              </a:ext>
            </a:extLst>
          </p:cNvPr>
          <p:cNvSpPr/>
          <p:nvPr/>
        </p:nvSpPr>
        <p:spPr>
          <a:xfrm>
            <a:off x="7291579" y="5280337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="" xmlns:a16="http://schemas.microsoft.com/office/drawing/2014/main" id="{DDF917D5-710B-2741-B703-C610905EA05E}"/>
              </a:ext>
            </a:extLst>
          </p:cNvPr>
          <p:cNvSpPr/>
          <p:nvPr/>
        </p:nvSpPr>
        <p:spPr>
          <a:xfrm>
            <a:off x="7471301" y="5399291"/>
            <a:ext cx="153579" cy="288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81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внутренний, сталь, сидит, больш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9921AD6-BEED-C345-94DF-5CEF17415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-65" b="17728"/>
          <a:stretch/>
        </p:blipFill>
        <p:spPr>
          <a:xfrm>
            <a:off x="1" y="9644"/>
            <a:ext cx="12191999" cy="686358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D43F7883-713A-5147-9DF0-FE09901D61FC}"/>
              </a:ext>
            </a:extLst>
          </p:cNvPr>
          <p:cNvSpPr/>
          <p:nvPr userDrawn="1"/>
        </p:nvSpPr>
        <p:spPr>
          <a:xfrm>
            <a:off x="0" y="-1"/>
            <a:ext cx="12192000" cy="6882878"/>
          </a:xfrm>
          <a:prstGeom prst="rect">
            <a:avLst/>
          </a:prstGeom>
          <a:solidFill>
            <a:srgbClr val="0051B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="" xmlns:a16="http://schemas.microsoft.com/office/drawing/2014/main" id="{27816AD4-2F7A-1A4B-81F5-AB004BF47F0F}"/>
              </a:ext>
            </a:extLst>
          </p:cNvPr>
          <p:cNvSpPr/>
          <p:nvPr userDrawn="1"/>
        </p:nvSpPr>
        <p:spPr>
          <a:xfrm>
            <a:off x="159532" y="1777703"/>
            <a:ext cx="3573395" cy="2497487"/>
          </a:xfrm>
          <a:custGeom>
            <a:avLst/>
            <a:gdLst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66570"/>
              <a:gd name="connsiteY0" fmla="*/ 0 h 1059877"/>
              <a:gd name="connsiteX1" fmla="*/ 1041400 w 1166570"/>
              <a:gd name="connsiteY1" fmla="*/ 977900 h 1059877"/>
              <a:gd name="connsiteX2" fmla="*/ 1147797 w 1166570"/>
              <a:gd name="connsiteY2" fmla="*/ 1004469 h 1059877"/>
              <a:gd name="connsiteX0" fmla="*/ 0 w 1210622"/>
              <a:gd name="connsiteY0" fmla="*/ 0 h 1014511"/>
              <a:gd name="connsiteX1" fmla="*/ 1041400 w 1210622"/>
              <a:gd name="connsiteY1" fmla="*/ 977900 h 1014511"/>
              <a:gd name="connsiteX2" fmla="*/ 1208391 w 1210622"/>
              <a:gd name="connsiteY2" fmla="*/ 822778 h 101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0622" h="1014511">
                <a:moveTo>
                  <a:pt x="0" y="0"/>
                </a:moveTo>
                <a:cubicBezTo>
                  <a:pt x="334509" y="425357"/>
                  <a:pt x="840002" y="840770"/>
                  <a:pt x="1041400" y="977900"/>
                </a:cubicBezTo>
                <a:cubicBezTo>
                  <a:pt x="1242799" y="1115030"/>
                  <a:pt x="1208391" y="822778"/>
                  <a:pt x="1208391" y="822778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54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9383B72-B490-E848-B1D5-D41FF1EA31E0}"/>
              </a:ext>
            </a:extLst>
          </p:cNvPr>
          <p:cNvSpPr/>
          <p:nvPr userDrawn="1"/>
        </p:nvSpPr>
        <p:spPr>
          <a:xfrm>
            <a:off x="2596056" y="4146622"/>
            <a:ext cx="6096000" cy="702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158115" algn="ctr">
              <a:lnSpc>
                <a:spcPct val="114799"/>
              </a:lnSpc>
              <a:spcBef>
                <a:spcPts val="100"/>
              </a:spcBef>
            </a:pP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ОБЩЕСИ</a:t>
            </a:r>
            <a:r>
              <a:rPr lang="ru-RU" spc="-4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ТЕМНЫЕ</a:t>
            </a:r>
            <a:br>
              <a:rPr lang="ru-RU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pc="-10" dirty="0">
                <a:solidFill>
                  <a:srgbClr val="FFFFFF"/>
                </a:solidFill>
                <a:latin typeface="Arial"/>
                <a:cs typeface="Arial"/>
              </a:rPr>
              <a:t>ВЫВОДЫ</a:t>
            </a:r>
            <a:endParaRPr lang="ru-RU" dirty="0">
              <a:latin typeface="Arial"/>
              <a:cs typeface="Arial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8FF6D7FD-8288-3843-B63E-027C7449309A}"/>
              </a:ext>
            </a:extLst>
          </p:cNvPr>
          <p:cNvCxnSpPr>
            <a:cxnSpLocks/>
          </p:cNvCxnSpPr>
          <p:nvPr userDrawn="1"/>
        </p:nvCxnSpPr>
        <p:spPr>
          <a:xfrm>
            <a:off x="2625880" y="388471"/>
            <a:ext cx="914100" cy="18134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">
            <a:extLst>
              <a:ext uri="{FF2B5EF4-FFF2-40B4-BE49-F238E27FC236}">
                <a16:creationId xmlns="" xmlns:a16="http://schemas.microsoft.com/office/drawing/2014/main" id="{08AFF63D-7402-AE48-BC81-B45339A276A5}"/>
              </a:ext>
            </a:extLst>
          </p:cNvPr>
          <p:cNvSpPr/>
          <p:nvPr userDrawn="1"/>
        </p:nvSpPr>
        <p:spPr>
          <a:xfrm>
            <a:off x="3459152" y="9022"/>
            <a:ext cx="5273696" cy="6873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7">
            <a:extLst>
              <a:ext uri="{FF2B5EF4-FFF2-40B4-BE49-F238E27FC236}">
                <a16:creationId xmlns="" xmlns:a16="http://schemas.microsoft.com/office/drawing/2014/main" id="{C083EA45-9922-BB44-BCEE-4B899446618B}"/>
              </a:ext>
            </a:extLst>
          </p:cNvPr>
          <p:cNvSpPr/>
          <p:nvPr userDrawn="1"/>
        </p:nvSpPr>
        <p:spPr>
          <a:xfrm>
            <a:off x="3459151" y="5855917"/>
            <a:ext cx="5273698" cy="1035983"/>
          </a:xfrm>
          <a:custGeom>
            <a:avLst/>
            <a:gdLst/>
            <a:ahLst/>
            <a:cxnLst/>
            <a:rect l="l" t="t" r="r" b="b"/>
            <a:pathLst>
              <a:path w="4334509" h="798829">
                <a:moveTo>
                  <a:pt x="4334027" y="798207"/>
                </a:moveTo>
                <a:lnTo>
                  <a:pt x="0" y="798207"/>
                </a:lnTo>
                <a:lnTo>
                  <a:pt x="0" y="0"/>
                </a:lnTo>
                <a:lnTo>
                  <a:pt x="4334027" y="0"/>
                </a:lnTo>
                <a:lnTo>
                  <a:pt x="4334027" y="798207"/>
                </a:lnTo>
                <a:close/>
              </a:path>
            </a:pathLst>
          </a:custGeom>
          <a:solidFill>
            <a:srgbClr val="000000">
              <a:alpha val="11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E08F11E-8EEB-1D44-AD0C-51B95556E29A}"/>
              </a:ext>
            </a:extLst>
          </p:cNvPr>
          <p:cNvCxnSpPr>
            <a:cxnSpLocks/>
          </p:cNvCxnSpPr>
          <p:nvPr userDrawn="1"/>
        </p:nvCxnSpPr>
        <p:spPr>
          <a:xfrm>
            <a:off x="3498847" y="5855917"/>
            <a:ext cx="8640478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B26E0C0E-E435-EF4C-B6F6-E5A05B9C2D21}"/>
              </a:ext>
            </a:extLst>
          </p:cNvPr>
          <p:cNvSpPr/>
          <p:nvPr userDrawn="1"/>
        </p:nvSpPr>
        <p:spPr>
          <a:xfrm>
            <a:off x="3344736" y="5745268"/>
            <a:ext cx="224091" cy="216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7352D735-099C-744C-96AC-5B86CFEC2848}"/>
              </a:ext>
            </a:extLst>
          </p:cNvPr>
          <p:cNvCxnSpPr>
            <a:cxnSpLocks/>
          </p:cNvCxnSpPr>
          <p:nvPr userDrawn="1"/>
        </p:nvCxnSpPr>
        <p:spPr>
          <a:xfrm>
            <a:off x="3459152" y="9022"/>
            <a:ext cx="0" cy="684897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62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 без нуме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593" y="1742156"/>
            <a:ext cx="4510332" cy="3373689"/>
          </a:xfrm>
          <a:prstGeom prst="rect">
            <a:avLst/>
          </a:prstGeom>
        </p:spPr>
        <p:txBody>
          <a:bodyPr lIns="0" tIns="0" anchor="ctr" anchorCtr="0"/>
          <a:lstStyle>
            <a:lvl1pPr marL="12700" marR="5080" indent="0" algn="l" defTabSz="914400" rtl="0" eaLnBrk="1" latinLnBrk="0" hangingPunct="1">
              <a:spcBef>
                <a:spcPts val="905"/>
              </a:spcBef>
              <a:buNone/>
              <a:defRPr lang="ru-RU" sz="4800" kern="1200" spc="-25" dirty="0">
                <a:solidFill>
                  <a:srgbClr val="999999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" name="object 3">
            <a:extLst>
              <a:ext uri="{FF2B5EF4-FFF2-40B4-BE49-F238E27FC236}">
                <a16:creationId xmlns="" xmlns:a16="http://schemas.microsoft.com/office/drawing/2014/main" id="{57BA722A-E58D-664F-9B1F-48BC983F82E0}"/>
              </a:ext>
            </a:extLst>
          </p:cNvPr>
          <p:cNvSpPr/>
          <p:nvPr userDrawn="1"/>
        </p:nvSpPr>
        <p:spPr>
          <a:xfrm>
            <a:off x="0" y="1742156"/>
            <a:ext cx="405130" cy="3373689"/>
          </a:xfrm>
          <a:custGeom>
            <a:avLst/>
            <a:gdLst/>
            <a:ahLst/>
            <a:cxnLst/>
            <a:rect l="l" t="t" r="r" b="b"/>
            <a:pathLst>
              <a:path w="405130" h="2159635">
                <a:moveTo>
                  <a:pt x="404825" y="2159050"/>
                </a:moveTo>
                <a:lnTo>
                  <a:pt x="0" y="2159050"/>
                </a:lnTo>
                <a:lnTo>
                  <a:pt x="0" y="0"/>
                </a:lnTo>
                <a:lnTo>
                  <a:pt x="404825" y="0"/>
                </a:lnTo>
                <a:lnTo>
                  <a:pt x="404825" y="215905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3AB69561-8020-AB4B-A6D9-CC282A28B422}"/>
              </a:ext>
            </a:extLst>
          </p:cNvPr>
          <p:cNvSpPr/>
          <p:nvPr userDrawn="1"/>
        </p:nvSpPr>
        <p:spPr>
          <a:xfrm>
            <a:off x="6235700" y="-1"/>
            <a:ext cx="1094663" cy="685800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>
            <a:extLst>
              <a:ext uri="{FF2B5EF4-FFF2-40B4-BE49-F238E27FC236}">
                <a16:creationId xmlns="" xmlns:a16="http://schemas.microsoft.com/office/drawing/2014/main" id="{00D0B8EF-F7C1-F24A-B60A-5A84B8C63C08}"/>
              </a:ext>
            </a:extLst>
          </p:cNvPr>
          <p:cNvSpPr/>
          <p:nvPr/>
        </p:nvSpPr>
        <p:spPr>
          <a:xfrm>
            <a:off x="5462192" y="4900159"/>
            <a:ext cx="494109" cy="4991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="" xmlns:a16="http://schemas.microsoft.com/office/drawing/2014/main" id="{98ED11CC-7038-B341-89A6-A00AF6E52873}"/>
              </a:ext>
            </a:extLst>
          </p:cNvPr>
          <p:cNvSpPr/>
          <p:nvPr/>
        </p:nvSpPr>
        <p:spPr>
          <a:xfrm>
            <a:off x="5641914" y="5019113"/>
            <a:ext cx="153579" cy="288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12651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 userDrawn="1"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C6912CD2-630D-9145-8B0C-4EAAD953FCA4}"/>
              </a:ext>
            </a:extLst>
          </p:cNvPr>
          <p:cNvSpPr/>
          <p:nvPr/>
        </p:nvSpPr>
        <p:spPr>
          <a:xfrm>
            <a:off x="1362896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6">
            <a:extLst>
              <a:ext uri="{FF2B5EF4-FFF2-40B4-BE49-F238E27FC236}">
                <a16:creationId xmlns="" xmlns:a16="http://schemas.microsoft.com/office/drawing/2014/main" id="{15DB779B-12D8-0C4A-8B31-D54A79C87DA9}"/>
              </a:ext>
            </a:extLst>
          </p:cNvPr>
          <p:cNvSpPr/>
          <p:nvPr/>
        </p:nvSpPr>
        <p:spPr>
          <a:xfrm>
            <a:off x="1272564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>
            <a:extLst>
              <a:ext uri="{FF2B5EF4-FFF2-40B4-BE49-F238E27FC236}">
                <a16:creationId xmlns="" xmlns:a16="http://schemas.microsoft.com/office/drawing/2014/main" id="{1630BC1B-B261-2F4A-A4A4-9E4033137F42}"/>
              </a:ext>
            </a:extLst>
          </p:cNvPr>
          <p:cNvSpPr/>
          <p:nvPr/>
        </p:nvSpPr>
        <p:spPr>
          <a:xfrm>
            <a:off x="4731129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6">
            <a:extLst>
              <a:ext uri="{FF2B5EF4-FFF2-40B4-BE49-F238E27FC236}">
                <a16:creationId xmlns="" xmlns:a16="http://schemas.microsoft.com/office/drawing/2014/main" id="{FC5FEC04-B725-D14D-96DE-9103E05EC84B}"/>
              </a:ext>
            </a:extLst>
          </p:cNvPr>
          <p:cNvSpPr/>
          <p:nvPr/>
        </p:nvSpPr>
        <p:spPr>
          <a:xfrm>
            <a:off x="4640797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">
            <a:extLst>
              <a:ext uri="{FF2B5EF4-FFF2-40B4-BE49-F238E27FC236}">
                <a16:creationId xmlns="" xmlns:a16="http://schemas.microsoft.com/office/drawing/2014/main" id="{C7F82BF4-97FF-FC48-95FF-6731C19E8700}"/>
              </a:ext>
            </a:extLst>
          </p:cNvPr>
          <p:cNvSpPr/>
          <p:nvPr/>
        </p:nvSpPr>
        <p:spPr>
          <a:xfrm>
            <a:off x="8099363" y="1701621"/>
            <a:ext cx="3079261" cy="442733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6">
            <a:extLst>
              <a:ext uri="{FF2B5EF4-FFF2-40B4-BE49-F238E27FC236}">
                <a16:creationId xmlns="" xmlns:a16="http://schemas.microsoft.com/office/drawing/2014/main" id="{4332BE53-4724-1243-B3E3-91DD9C15C72D}"/>
              </a:ext>
            </a:extLst>
          </p:cNvPr>
          <p:cNvSpPr/>
          <p:nvPr/>
        </p:nvSpPr>
        <p:spPr>
          <a:xfrm>
            <a:off x="8009031" y="2109456"/>
            <a:ext cx="3259924" cy="821454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6002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9911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8343900" y="3031457"/>
            <a:ext cx="2557682" cy="289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42643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4782967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66038" y="2231357"/>
            <a:ext cx="2960421" cy="54994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195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8310783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45955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358565" y="118434"/>
            <a:ext cx="1048822" cy="292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373245" y="-1"/>
            <a:ext cx="11480069" cy="90567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0" y="649854"/>
            <a:ext cx="219919" cy="739108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92220" y="536137"/>
            <a:ext cx="2613235" cy="93689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000124" y="1687112"/>
            <a:ext cx="5181601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438901" y="1687112"/>
            <a:ext cx="5258990" cy="4668570"/>
          </a:xfrm>
          <a:prstGeom prst="rect">
            <a:avLst/>
          </a:prstGeom>
        </p:spPr>
        <p:txBody>
          <a:bodyPr/>
          <a:lstStyle>
            <a:lvl1pPr marL="12700" indent="0" algn="l" defTabSz="914400" rtl="0" eaLnBrk="1" latinLnBrk="0" hangingPunct="1">
              <a:buNone/>
              <a:defRPr lang="ru-RU" sz="1450" kern="1200" spc="-1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1621784"/>
            <a:ext cx="219919" cy="457694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82952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34C9F204-1BDB-7848-90C8-213C0F4E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0907" y="63556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5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  <p:sldLayoutId id="2147483657" r:id="rId4"/>
    <p:sldLayoutId id="2147483660" r:id="rId5"/>
    <p:sldLayoutId id="2147483661" r:id="rId6"/>
    <p:sldLayoutId id="2147483665" r:id="rId7"/>
    <p:sldLayoutId id="2147483667" r:id="rId8"/>
    <p:sldLayoutId id="2147483662" r:id="rId9"/>
    <p:sldLayoutId id="2147483649" r:id="rId10"/>
    <p:sldLayoutId id="2147483656" r:id="rId11"/>
    <p:sldLayoutId id="2147483653" r:id="rId12"/>
    <p:sldLayoutId id="2147483654" r:id="rId13"/>
    <p:sldLayoutId id="2147483655" r:id="rId14"/>
    <p:sldLayoutId id="2147483668" r:id="rId15"/>
    <p:sldLayoutId id="2147483669" r:id="rId16"/>
    <p:sldLayoutId id="2147483650" r:id="rId17"/>
    <p:sldLayoutId id="2147483651" r:id="rId18"/>
    <p:sldLayoutId id="2147483670" r:id="rId19"/>
    <p:sldLayoutId id="2147483671" r:id="rId20"/>
    <p:sldLayoutId id="2147483672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365082" y="2286000"/>
            <a:ext cx="9144000" cy="1760117"/>
          </a:xfrm>
        </p:spPr>
        <p:txBody>
          <a:bodyPr>
            <a:normAutofit/>
          </a:bodyPr>
          <a:lstStyle/>
          <a:p>
            <a:r>
              <a:rPr lang="ru-RU" sz="3800" dirty="0"/>
              <a:t>О готовности к проведению </a:t>
            </a:r>
            <a:br>
              <a:rPr lang="ru-RU" sz="3800" dirty="0"/>
            </a:br>
            <a:r>
              <a:rPr lang="ru-RU" sz="3800" dirty="0"/>
              <a:t> Всероссийской переписи населения </a:t>
            </a:r>
            <a:br>
              <a:rPr lang="ru-RU" sz="3800" dirty="0"/>
            </a:br>
            <a:endParaRPr lang="ru-RU" sz="38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214851" y="5942890"/>
            <a:ext cx="5914031" cy="1362336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Груздева Елена Владимировна</a:t>
            </a:r>
          </a:p>
          <a:p>
            <a:pPr algn="r"/>
            <a:r>
              <a:rPr lang="ru-RU" dirty="0"/>
              <a:t>ВРИО руководителя Нижегородстата</a:t>
            </a:r>
          </a:p>
        </p:txBody>
      </p:sp>
    </p:spTree>
    <p:extLst>
      <p:ext uri="{BB962C8B-B14F-4D97-AF65-F5344CB8AC3E}">
        <p14:creationId xmlns:p14="http://schemas.microsoft.com/office/powerpoint/2010/main" val="3836280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61F48C00-AA09-124F-A0BF-411C8A08C1B2}"/>
              </a:ext>
            </a:extLst>
          </p:cNvPr>
          <p:cNvSpPr/>
          <p:nvPr/>
        </p:nvSpPr>
        <p:spPr>
          <a:xfrm>
            <a:off x="138223" y="672926"/>
            <a:ext cx="6368903" cy="60468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60166" y="208908"/>
            <a:ext cx="7546137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5" dirty="0">
                <a:solidFill>
                  <a:srgbClr val="0070C0"/>
                </a:solidFill>
              </a:rPr>
              <a:t>ПЕРЕ</a:t>
            </a:r>
            <a:r>
              <a:rPr sz="3200" spc="-20" dirty="0">
                <a:solidFill>
                  <a:srgbClr val="0070C0"/>
                </a:solidFill>
              </a:rPr>
              <a:t>П</a:t>
            </a:r>
            <a:r>
              <a:rPr sz="3200" spc="-5" dirty="0">
                <a:solidFill>
                  <a:srgbClr val="0070C0"/>
                </a:solidFill>
              </a:rPr>
              <a:t>И</a:t>
            </a:r>
            <a:r>
              <a:rPr lang="ru-RU" sz="3200" spc="-114" dirty="0">
                <a:solidFill>
                  <a:srgbClr val="0070C0"/>
                </a:solidFill>
              </a:rPr>
              <a:t>СНОЙ ПЕРСОНАЛ</a:t>
            </a:r>
            <a:endParaRPr sz="3200" dirty="0">
              <a:solidFill>
                <a:srgbClr val="0070C0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4282" y="1533248"/>
            <a:ext cx="5076784" cy="45704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200" spc="-10" dirty="0">
                <a:solidFill>
                  <a:srgbClr val="585858"/>
                </a:solidFill>
                <a:cs typeface="Arial"/>
              </a:rPr>
              <a:t>Для проведения Всероссийской переписи населения на территории Нижегородской области общая потребность во временном переписном персонале </a:t>
            </a:r>
            <a:r>
              <a:rPr lang="ru-RU" sz="2200" spc="-10" dirty="0" smtClean="0">
                <a:solidFill>
                  <a:srgbClr val="585858"/>
                </a:solidFill>
                <a:cs typeface="Arial"/>
              </a:rPr>
              <a:t>составляет </a:t>
            </a:r>
          </a:p>
          <a:p>
            <a:pPr marL="12700" algn="ctr">
              <a:spcBef>
                <a:spcPts val="100"/>
              </a:spcBef>
            </a:pPr>
            <a:r>
              <a:rPr lang="ru-RU" sz="2200" spc="-10" dirty="0" smtClean="0">
                <a:solidFill>
                  <a:srgbClr val="585858"/>
                </a:solidFill>
                <a:cs typeface="Arial"/>
              </a:rPr>
              <a:t>6 </a:t>
            </a:r>
            <a:r>
              <a:rPr lang="ru-RU" sz="2200" spc="-10" dirty="0">
                <a:solidFill>
                  <a:srgbClr val="585858"/>
                </a:solidFill>
                <a:cs typeface="Arial"/>
              </a:rPr>
              <a:t>829 человек, в т.ч</a:t>
            </a:r>
            <a:r>
              <a:rPr lang="ru-RU" sz="2200" spc="-10" dirty="0" smtClean="0">
                <a:solidFill>
                  <a:srgbClr val="585858"/>
                </a:solidFill>
                <a:cs typeface="Arial"/>
              </a:rPr>
              <a:t>.: </a:t>
            </a:r>
          </a:p>
          <a:p>
            <a:pPr marL="355600" indent="-342900" algn="ctr">
              <a:spcBef>
                <a:spcPts val="100"/>
              </a:spcBef>
              <a:buFontTx/>
              <a:buChar char="-"/>
            </a:pPr>
            <a:r>
              <a:rPr lang="ru-RU" sz="2200" spc="-10" dirty="0" smtClean="0">
                <a:solidFill>
                  <a:srgbClr val="585858"/>
                </a:solidFill>
                <a:cs typeface="Arial"/>
              </a:rPr>
              <a:t>5 752 </a:t>
            </a:r>
            <a:r>
              <a:rPr lang="ru-RU" sz="2000" spc="-10" dirty="0" smtClean="0">
                <a:solidFill>
                  <a:srgbClr val="585858"/>
                </a:solidFill>
                <a:cs typeface="Arial"/>
              </a:rPr>
              <a:t>переписчика</a:t>
            </a:r>
            <a:r>
              <a:rPr lang="ru-RU" sz="2000" spc="-10" dirty="0">
                <a:solidFill>
                  <a:srgbClr val="585858"/>
                </a:solidFill>
                <a:cs typeface="Arial"/>
              </a:rPr>
              <a:t>,</a:t>
            </a:r>
            <a:r>
              <a:rPr lang="ru-RU" sz="2400" spc="-10" dirty="0">
                <a:solidFill>
                  <a:srgbClr val="585858"/>
                </a:solidFill>
                <a:cs typeface="Arial"/>
              </a:rPr>
              <a:t> </a:t>
            </a:r>
            <a:endParaRPr lang="ru-RU" sz="2400" spc="-10" dirty="0" smtClean="0">
              <a:solidFill>
                <a:srgbClr val="585858"/>
              </a:solidFill>
              <a:cs typeface="Arial"/>
            </a:endParaRPr>
          </a:p>
          <a:p>
            <a:pPr marL="355600" indent="-342900" algn="ctr">
              <a:spcBef>
                <a:spcPts val="100"/>
              </a:spcBef>
              <a:buFontTx/>
              <a:buChar char="-"/>
            </a:pPr>
            <a:r>
              <a:rPr lang="ru-RU" sz="2200" spc="-10" dirty="0" smtClean="0">
                <a:solidFill>
                  <a:srgbClr val="585858"/>
                </a:solidFill>
                <a:cs typeface="Arial"/>
              </a:rPr>
              <a:t>957</a:t>
            </a:r>
            <a:r>
              <a:rPr lang="ru-RU" sz="2400" spc="-10" dirty="0" smtClean="0">
                <a:solidFill>
                  <a:srgbClr val="585858"/>
                </a:solidFill>
                <a:cs typeface="Arial"/>
              </a:rPr>
              <a:t> </a:t>
            </a:r>
            <a:r>
              <a:rPr lang="ru-RU" sz="2000" spc="-10" dirty="0">
                <a:solidFill>
                  <a:srgbClr val="585858"/>
                </a:solidFill>
                <a:cs typeface="Arial"/>
              </a:rPr>
              <a:t>контролеров полевого уровня</a:t>
            </a:r>
            <a:r>
              <a:rPr lang="ru-RU" sz="2000" spc="-10" dirty="0" smtClean="0">
                <a:solidFill>
                  <a:srgbClr val="585858"/>
                </a:solidFill>
                <a:cs typeface="Arial"/>
              </a:rPr>
              <a:t>,</a:t>
            </a:r>
          </a:p>
          <a:p>
            <a:pPr marL="355600" indent="-342900" algn="ctr">
              <a:spcBef>
                <a:spcPts val="100"/>
              </a:spcBef>
              <a:buFontTx/>
              <a:buChar char="-"/>
            </a:pPr>
            <a:r>
              <a:rPr lang="ru-RU" sz="2400" spc="-10" dirty="0" smtClean="0">
                <a:solidFill>
                  <a:srgbClr val="585858"/>
                </a:solidFill>
                <a:cs typeface="Arial"/>
              </a:rPr>
              <a:t> </a:t>
            </a:r>
            <a:r>
              <a:rPr lang="ru-RU" sz="2200" spc="-10" dirty="0">
                <a:solidFill>
                  <a:srgbClr val="585858"/>
                </a:solidFill>
                <a:cs typeface="Arial"/>
              </a:rPr>
              <a:t>33</a:t>
            </a:r>
            <a:r>
              <a:rPr lang="ru-RU" sz="2400" spc="-10" dirty="0">
                <a:solidFill>
                  <a:srgbClr val="585858"/>
                </a:solidFill>
                <a:cs typeface="Arial"/>
              </a:rPr>
              <a:t> </a:t>
            </a:r>
            <a:r>
              <a:rPr lang="ru-RU" sz="2000" spc="-10" dirty="0">
                <a:solidFill>
                  <a:srgbClr val="585858"/>
                </a:solidFill>
                <a:cs typeface="Arial"/>
              </a:rPr>
              <a:t>инструктора районного уровня</a:t>
            </a:r>
            <a:r>
              <a:rPr lang="ru-RU" sz="2000" spc="-10" dirty="0" smtClean="0">
                <a:solidFill>
                  <a:srgbClr val="585858"/>
                </a:solidFill>
                <a:cs typeface="Arial"/>
              </a:rPr>
              <a:t>,</a:t>
            </a:r>
          </a:p>
          <a:p>
            <a:pPr marL="355600" indent="-342900" algn="ctr">
              <a:spcBef>
                <a:spcPts val="100"/>
              </a:spcBef>
              <a:buFontTx/>
              <a:buChar char="-"/>
            </a:pPr>
            <a:r>
              <a:rPr lang="ru-RU" sz="2400" spc="-10" dirty="0" smtClean="0">
                <a:solidFill>
                  <a:srgbClr val="585858"/>
                </a:solidFill>
                <a:cs typeface="Arial"/>
              </a:rPr>
              <a:t> </a:t>
            </a:r>
            <a:r>
              <a:rPr lang="ru-RU" sz="2200" spc="-10" dirty="0">
                <a:solidFill>
                  <a:srgbClr val="585858"/>
                </a:solidFill>
                <a:cs typeface="Arial"/>
              </a:rPr>
              <a:t>72</a:t>
            </a:r>
            <a:r>
              <a:rPr lang="ru-RU" sz="2400" spc="-10" dirty="0">
                <a:solidFill>
                  <a:srgbClr val="585858"/>
                </a:solidFill>
                <a:cs typeface="Arial"/>
              </a:rPr>
              <a:t> </a:t>
            </a:r>
            <a:r>
              <a:rPr lang="ru-RU" sz="2000" spc="-10" dirty="0">
                <a:solidFill>
                  <a:srgbClr val="585858"/>
                </a:solidFill>
                <a:cs typeface="Arial"/>
              </a:rPr>
              <a:t>уполномоченных по вопросам переписи, </a:t>
            </a:r>
            <a:endParaRPr lang="ru-RU" sz="2000" spc="-10" dirty="0" smtClean="0">
              <a:solidFill>
                <a:srgbClr val="585858"/>
              </a:solidFill>
              <a:cs typeface="Arial"/>
            </a:endParaRPr>
          </a:p>
          <a:p>
            <a:pPr marL="355600" indent="-342900" algn="ctr">
              <a:spcBef>
                <a:spcPts val="100"/>
              </a:spcBef>
              <a:buFontTx/>
              <a:buChar char="-"/>
            </a:pPr>
            <a:r>
              <a:rPr lang="ru-RU" sz="2200" spc="-10" dirty="0" smtClean="0">
                <a:solidFill>
                  <a:srgbClr val="585858"/>
                </a:solidFill>
                <a:cs typeface="Arial"/>
              </a:rPr>
              <a:t>15</a:t>
            </a:r>
            <a:r>
              <a:rPr lang="ru-RU" sz="2400" spc="-10" dirty="0" smtClean="0">
                <a:solidFill>
                  <a:srgbClr val="585858"/>
                </a:solidFill>
                <a:cs typeface="Arial"/>
              </a:rPr>
              <a:t> </a:t>
            </a:r>
            <a:r>
              <a:rPr lang="ru-RU" sz="2000" spc="-10" dirty="0">
                <a:solidFill>
                  <a:srgbClr val="585858"/>
                </a:solidFill>
                <a:cs typeface="Arial"/>
              </a:rPr>
              <a:t>сотрудников территориального уровня.</a:t>
            </a:r>
            <a:endParaRPr lang="ru-RU" sz="2000" spc="-10" dirty="0">
              <a:solidFill>
                <a:srgbClr val="585858"/>
              </a:solidFill>
              <a:latin typeface="Arial"/>
              <a:cs typeface="Arial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4"/>
          <a:srcRect l="21314" t="14815" r="37820" b="7406"/>
          <a:stretch/>
        </p:blipFill>
        <p:spPr bwMode="auto">
          <a:xfrm>
            <a:off x="6582771" y="1012418"/>
            <a:ext cx="4647064" cy="5450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594879" y="3423684"/>
            <a:ext cx="1209419" cy="30395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706928" y="3818489"/>
            <a:ext cx="1556987" cy="2798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786520" y="3757123"/>
            <a:ext cx="1379286" cy="549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82770" y="4306187"/>
            <a:ext cx="1583035" cy="549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594879" y="4953371"/>
            <a:ext cx="1485866" cy="549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281781" y="5740649"/>
            <a:ext cx="1645356" cy="458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50" y="302452"/>
            <a:ext cx="893495" cy="3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02341" y="201142"/>
            <a:ext cx="108966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spc="-15" dirty="0" smtClean="0">
                <a:solidFill>
                  <a:srgbClr val="0070C0"/>
                </a:solidFill>
              </a:rPr>
              <a:t>ИТОГИ</a:t>
            </a:r>
            <a:endParaRPr sz="3200" dirty="0">
              <a:solidFill>
                <a:srgbClr val="0070C0"/>
              </a:solidFill>
            </a:endParaRPr>
          </a:p>
        </p:txBody>
      </p:sp>
      <p:pic>
        <p:nvPicPr>
          <p:cNvPr id="22" name="Рисунок 21"/>
          <p:cNvPicPr/>
          <p:nvPr/>
        </p:nvPicPr>
        <p:blipFill rotWithShape="1">
          <a:blip r:embed="rId2"/>
          <a:srcRect l="12500" t="31624" r="25641" b="39316"/>
          <a:stretch/>
        </p:blipFill>
        <p:spPr bwMode="auto">
          <a:xfrm>
            <a:off x="474370" y="1011246"/>
            <a:ext cx="11227981" cy="3133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2"/>
          <a:srcRect l="31411" t="76354" r="49839" b="9400"/>
          <a:stretch/>
        </p:blipFill>
        <p:spPr bwMode="auto">
          <a:xfrm>
            <a:off x="3763926" y="4338778"/>
            <a:ext cx="4065273" cy="18664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50" y="302452"/>
            <a:ext cx="893495" cy="370474"/>
          </a:xfrm>
          <a:prstGeom prst="rect">
            <a:avLst/>
          </a:prstGeom>
        </p:spPr>
      </p:pic>
      <p:grpSp>
        <p:nvGrpSpPr>
          <p:cNvPr id="14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2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25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43518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205" y="776279"/>
            <a:ext cx="3248570" cy="29903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35" y="3334144"/>
            <a:ext cx="3571951" cy="329598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08" y="3622363"/>
            <a:ext cx="3310089" cy="313927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98" y="487689"/>
            <a:ext cx="3195101" cy="29482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4" y="986724"/>
            <a:ext cx="3415031" cy="323879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C65E116-CB98-1E41-A187-0FF80FE4BB30}"/>
              </a:ext>
            </a:extLst>
          </p:cNvPr>
          <p:cNvSpPr/>
          <p:nvPr/>
        </p:nvSpPr>
        <p:spPr>
          <a:xfrm>
            <a:off x="4603898" y="1098008"/>
            <a:ext cx="29457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Всероссийской переписи населения </a:t>
            </a:r>
            <a:b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года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2DF20EA-5416-7249-B3A4-8A357C44CFC9}"/>
              </a:ext>
            </a:extLst>
          </p:cNvPr>
          <p:cNvSpPr/>
          <p:nvPr/>
        </p:nvSpPr>
        <p:spPr>
          <a:xfrm>
            <a:off x="1926026" y="4212715"/>
            <a:ext cx="37814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международных статистических организаций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F2EB6A2-3114-BF48-B191-7548C6D69BAD}"/>
              </a:ext>
            </a:extLst>
          </p:cNvPr>
          <p:cNvSpPr/>
          <p:nvPr/>
        </p:nvSpPr>
        <p:spPr>
          <a:xfrm>
            <a:off x="547187" y="1522173"/>
            <a:ext cx="30163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Всероссийской переписи населения</a:t>
            </a:r>
            <a:b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 года 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B7AF939B-4D79-9948-8B74-BE3B3D015568}"/>
              </a:ext>
            </a:extLst>
          </p:cNvPr>
          <p:cNvSpPr txBox="1">
            <a:spLocks/>
          </p:cNvSpPr>
          <p:nvPr/>
        </p:nvSpPr>
        <p:spPr>
          <a:xfrm>
            <a:off x="1307846" y="190850"/>
            <a:ext cx="10771592" cy="59367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lang="ru-RU" sz="3200" b="1" spc="-5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РАЗРАБОТКА ПРОГРАММЫ ВПН-2020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2C65E116-CB98-1E41-A187-0FF80FE4BB30}"/>
              </a:ext>
            </a:extLst>
          </p:cNvPr>
          <p:cNvSpPr/>
          <p:nvPr/>
        </p:nvSpPr>
        <p:spPr>
          <a:xfrm>
            <a:off x="8588619" y="1053873"/>
            <a:ext cx="29336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Пробной переписи населения 2018 года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A2DF20EA-5416-7249-B3A4-8A357C44CFC9}"/>
              </a:ext>
            </a:extLst>
          </p:cNvPr>
          <p:cNvSpPr/>
          <p:nvPr/>
        </p:nvSpPr>
        <p:spPr>
          <a:xfrm>
            <a:off x="6237302" y="4031383"/>
            <a:ext cx="34710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</a:t>
            </a:r>
            <a:b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российском законодательстве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50" y="302452"/>
            <a:ext cx="893495" cy="370474"/>
          </a:xfrm>
          <a:prstGeom prst="rect">
            <a:avLst/>
          </a:prstGeom>
        </p:spPr>
      </p:pic>
      <p:grpSp>
        <p:nvGrpSpPr>
          <p:cNvPr id="16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17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18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49781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235376"/>
            <a:ext cx="108966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spc="-15" dirty="0" smtClean="0">
                <a:solidFill>
                  <a:srgbClr val="0070C0"/>
                </a:solidFill>
              </a:rPr>
              <a:t>ПЕРЕПИСНЫЕ ЛИСТЫ</a:t>
            </a:r>
            <a:endParaRPr lang="ru-RU" sz="3200" spc="-15" dirty="0">
              <a:solidFill>
                <a:srgbClr val="0070C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212C4-F78B-DB47-B5D4-3775773B7E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814991"/>
            <a:ext cx="2509168" cy="26294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6AC1994-D438-CA49-A72D-6D3105F063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63" y="2199944"/>
            <a:ext cx="2509168" cy="262941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095D46AF-1B8A-644B-ABAD-251B7F844813}"/>
              </a:ext>
            </a:extLst>
          </p:cNvPr>
          <p:cNvSpPr/>
          <p:nvPr/>
        </p:nvSpPr>
        <p:spPr>
          <a:xfrm>
            <a:off x="1162929" y="2087819"/>
            <a:ext cx="3399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формы бланков: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04066986-9BE9-3D4E-9AC2-E267CDA0F740}"/>
              </a:ext>
            </a:extLst>
          </p:cNvPr>
          <p:cNvSpPr txBox="1">
            <a:spLocks/>
          </p:cNvSpPr>
          <p:nvPr/>
        </p:nvSpPr>
        <p:spPr>
          <a:xfrm>
            <a:off x="726785" y="1345942"/>
            <a:ext cx="3864575" cy="4446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="" xmlns:a16="http://schemas.microsoft.com/office/drawing/2014/main" id="{2E8CF9BA-C2E3-DB40-A282-25F4AF0E9E4D}"/>
              </a:ext>
            </a:extLst>
          </p:cNvPr>
          <p:cNvSpPr txBox="1">
            <a:spLocks/>
          </p:cNvSpPr>
          <p:nvPr/>
        </p:nvSpPr>
        <p:spPr>
          <a:xfrm>
            <a:off x="819159" y="5632151"/>
            <a:ext cx="3461230" cy="88929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noAutofit/>
          </a:bodyPr>
          <a:lstStyle>
            <a:lvl1pPr marL="0">
              <a:defRPr sz="3200" b="1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бланк для переписи постоянно проживающих </a:t>
            </a:r>
            <a:br>
              <a:rPr lang="ru-RU" sz="1800" b="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="" xmlns:a16="http://schemas.microsoft.com/office/drawing/2014/main" id="{0C6107EB-677E-7943-BDAE-E70E9E2C795C}"/>
              </a:ext>
            </a:extLst>
          </p:cNvPr>
          <p:cNvSpPr txBox="1">
            <a:spLocks/>
          </p:cNvSpPr>
          <p:nvPr/>
        </p:nvSpPr>
        <p:spPr>
          <a:xfrm>
            <a:off x="4591360" y="5278903"/>
            <a:ext cx="2760813" cy="88929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бланк для опроса временно находящихся на территории России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8F288A17-EE69-4C4D-99C7-DC367830354D}"/>
              </a:ext>
            </a:extLst>
          </p:cNvPr>
          <p:cNvSpPr/>
          <p:nvPr/>
        </p:nvSpPr>
        <p:spPr>
          <a:xfrm>
            <a:off x="7805402" y="5075934"/>
            <a:ext cx="3048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бланк для сбора сведений о жилищных условиях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5EFE9D5-266F-784F-AAD8-805F8ADAB53C}"/>
              </a:ext>
            </a:extLst>
          </p:cNvPr>
          <p:cNvSpPr/>
          <p:nvPr/>
        </p:nvSpPr>
        <p:spPr>
          <a:xfrm>
            <a:off x="1455309" y="3514652"/>
            <a:ext cx="23863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«Л»</a:t>
            </a:r>
          </a:p>
          <a:p>
            <a:pPr algn="ctr"/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 вопроса) </a:t>
            </a:r>
            <a:endParaRPr lang="ru-RU" sz="28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A1CBE455-5E8C-1147-9979-EAE48B6FB629}"/>
              </a:ext>
            </a:extLst>
          </p:cNvPr>
          <p:cNvSpPr/>
          <p:nvPr/>
        </p:nvSpPr>
        <p:spPr>
          <a:xfrm>
            <a:off x="8200653" y="2915936"/>
            <a:ext cx="2304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«П»</a:t>
            </a: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 вопросов) </a:t>
            </a:r>
            <a:endParaRPr lang="ru-RU" sz="28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8932F91-96D7-7644-B7DD-7F611B7DB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8072" y="2549484"/>
            <a:ext cx="2459587" cy="25264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651CAAE8-9ECC-8A4C-9A4B-35387CAD5E18}"/>
              </a:ext>
            </a:extLst>
          </p:cNvPr>
          <p:cNvSpPr/>
          <p:nvPr/>
        </p:nvSpPr>
        <p:spPr>
          <a:xfrm>
            <a:off x="4819497" y="3247511"/>
            <a:ext cx="23045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«В»</a:t>
            </a: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 вопросов) 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9405F095-5531-CC40-B02D-964E8131FC03}"/>
              </a:ext>
            </a:extLst>
          </p:cNvPr>
          <p:cNvSpPr/>
          <p:nvPr/>
        </p:nvSpPr>
        <p:spPr>
          <a:xfrm>
            <a:off x="346713" y="1114057"/>
            <a:ext cx="7259541" cy="46376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04066986-9BE9-3D4E-9AC2-E267CDA0F740}"/>
              </a:ext>
            </a:extLst>
          </p:cNvPr>
          <p:cNvSpPr txBox="1">
            <a:spLocks/>
          </p:cNvSpPr>
          <p:nvPr/>
        </p:nvSpPr>
        <p:spPr>
          <a:xfrm>
            <a:off x="427224" y="1114056"/>
            <a:ext cx="7179031" cy="4446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МОМЕНТ ПЕРЕПИСИ 00 ЧАСОВ 1 ОКТЯБРЯ 2021 ГОДА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50" y="302452"/>
            <a:ext cx="893495" cy="370474"/>
          </a:xfrm>
          <a:prstGeom prst="rect">
            <a:avLst/>
          </a:prstGeom>
        </p:spPr>
      </p:pic>
      <p:grpSp>
        <p:nvGrpSpPr>
          <p:cNvPr id="21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22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23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70525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61F48C00-AA09-124F-A0BF-411C8A08C1B2}"/>
              </a:ext>
            </a:extLst>
          </p:cNvPr>
          <p:cNvSpPr/>
          <p:nvPr/>
        </p:nvSpPr>
        <p:spPr>
          <a:xfrm>
            <a:off x="138223" y="672926"/>
            <a:ext cx="11887200" cy="60468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81371" y="217529"/>
            <a:ext cx="1126807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spc="-15" dirty="0" smtClean="0">
                <a:solidFill>
                  <a:srgbClr val="0070C0"/>
                </a:solidFill>
              </a:rPr>
              <a:t>БЛАНК ФОРМЫ «Л»</a:t>
            </a:r>
            <a:endParaRPr sz="3200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021" y="858948"/>
            <a:ext cx="3971802" cy="560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rosstat.gov.ru/storage/mediabank/pREj2Gc8/%D0%BB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08" y="858948"/>
            <a:ext cx="4031898" cy="569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50" y="302452"/>
            <a:ext cx="893495" cy="370474"/>
          </a:xfrm>
          <a:prstGeom prst="rect">
            <a:avLst/>
          </a:prstGeom>
        </p:spPr>
      </p:pic>
      <p:grpSp>
        <p:nvGrpSpPr>
          <p:cNvPr id="8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9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10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28848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61F48C00-AA09-124F-A0BF-411C8A08C1B2}"/>
              </a:ext>
            </a:extLst>
          </p:cNvPr>
          <p:cNvSpPr/>
          <p:nvPr/>
        </p:nvSpPr>
        <p:spPr>
          <a:xfrm>
            <a:off x="138223" y="672926"/>
            <a:ext cx="11887200" cy="60468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00617" y="232918"/>
            <a:ext cx="1126807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spc="-15" dirty="0" smtClean="0">
                <a:solidFill>
                  <a:srgbClr val="0070C0"/>
                </a:solidFill>
              </a:rPr>
              <a:t>БЛАНК ФОРМЫ «В»</a:t>
            </a:r>
            <a:endParaRPr sz="3200" dirty="0">
              <a:solidFill>
                <a:srgbClr val="0070C0"/>
              </a:solidFill>
            </a:endParaRPr>
          </a:p>
        </p:txBody>
      </p:sp>
      <p:pic>
        <p:nvPicPr>
          <p:cNvPr id="3074" name="Picture 2" descr="https://rosstat.gov.ru/storage/mediabank/UbT4k7fk/%D0%B2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38" y="921479"/>
            <a:ext cx="3927326" cy="554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rosstat.gov.ru/storage/mediabank/UjpUTn9A/%D0%B2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64" y="921479"/>
            <a:ext cx="3887972" cy="54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50" y="302452"/>
            <a:ext cx="893495" cy="370474"/>
          </a:xfrm>
          <a:prstGeom prst="rect">
            <a:avLst/>
          </a:prstGeom>
        </p:spPr>
      </p:pic>
      <p:grpSp>
        <p:nvGrpSpPr>
          <p:cNvPr id="8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9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10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3382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61F48C00-AA09-124F-A0BF-411C8A08C1B2}"/>
              </a:ext>
            </a:extLst>
          </p:cNvPr>
          <p:cNvSpPr/>
          <p:nvPr/>
        </p:nvSpPr>
        <p:spPr>
          <a:xfrm>
            <a:off x="138223" y="672926"/>
            <a:ext cx="11887200" cy="60468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5556" y="232918"/>
            <a:ext cx="1126807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spc="-15" dirty="0" smtClean="0">
                <a:solidFill>
                  <a:srgbClr val="0070C0"/>
                </a:solidFill>
              </a:rPr>
              <a:t>БЛАНК ФОРМЫ «П»</a:t>
            </a:r>
            <a:endParaRPr sz="32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https://rosstat.gov.ru/storage/mediabank/4yI9NSCo/%D0%BF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58" y="858948"/>
            <a:ext cx="3991123" cy="563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rosstat.gov.ru/storage/mediabank/qgjGUs9s/%D0%BF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49" y="860693"/>
            <a:ext cx="3991123" cy="563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50" y="302452"/>
            <a:ext cx="893495" cy="370474"/>
          </a:xfrm>
          <a:prstGeom prst="rect">
            <a:avLst/>
          </a:prstGeom>
        </p:spPr>
      </p:pic>
      <p:grpSp>
        <p:nvGrpSpPr>
          <p:cNvPr id="7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8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9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86124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235376"/>
            <a:ext cx="108966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spc="-15" dirty="0">
                <a:solidFill>
                  <a:srgbClr val="0070C0"/>
                </a:solidFill>
              </a:rPr>
              <a:t>НОВОЕ В ПЕРЕПИСНЫХ ЛИСТАХ </a:t>
            </a:r>
          </a:p>
        </p:txBody>
      </p:sp>
      <p:pic>
        <p:nvPicPr>
          <p:cNvPr id="18" name="Рисунок 17"/>
          <p:cNvPicPr/>
          <p:nvPr/>
        </p:nvPicPr>
        <p:blipFill rotWithShape="1">
          <a:blip r:embed="rId2"/>
          <a:srcRect l="14584" t="36753" r="31730" b="14814"/>
          <a:stretch/>
        </p:blipFill>
        <p:spPr bwMode="auto">
          <a:xfrm>
            <a:off x="308344" y="967563"/>
            <a:ext cx="10834577" cy="5661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50" y="302452"/>
            <a:ext cx="893495" cy="370474"/>
          </a:xfrm>
          <a:prstGeom prst="rect">
            <a:avLst/>
          </a:prstGeom>
        </p:spPr>
      </p:pic>
      <p:grpSp>
        <p:nvGrpSpPr>
          <p:cNvPr id="9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11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12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12738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56568" y="235376"/>
            <a:ext cx="108966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spc="-15" dirty="0" smtClean="0">
                <a:solidFill>
                  <a:srgbClr val="0070C0"/>
                </a:solidFill>
              </a:rPr>
              <a:t>ПОДЛЕЖАТ УЧЕТУ</a:t>
            </a:r>
            <a:endParaRPr sz="3200" dirty="0">
              <a:solidFill>
                <a:srgbClr val="0070C0"/>
              </a:solidFill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61F48C00-AA09-124F-A0BF-411C8A08C1B2}"/>
              </a:ext>
            </a:extLst>
          </p:cNvPr>
          <p:cNvSpPr/>
          <p:nvPr/>
        </p:nvSpPr>
        <p:spPr>
          <a:xfrm>
            <a:off x="361507" y="740001"/>
            <a:ext cx="11344590" cy="58812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1371507" y="1449261"/>
            <a:ext cx="413610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Переписи подлежит все постоянно проживающее население, в том числе лица, постоянно проживающие в России и временно выехавшие за рубеж. А также временно находящиеся на территории России граждане других государств.</a:t>
            </a:r>
          </a:p>
          <a:p>
            <a:pPr algn="ctr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31940" t="35160" r="47786" b="17093"/>
          <a:stretch/>
        </p:blipFill>
        <p:spPr bwMode="auto">
          <a:xfrm>
            <a:off x="6192778" y="1105786"/>
            <a:ext cx="3929418" cy="5146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Блок-схема: процесс 1"/>
          <p:cNvSpPr/>
          <p:nvPr/>
        </p:nvSpPr>
        <p:spPr>
          <a:xfrm>
            <a:off x="9568902" y="6073777"/>
            <a:ext cx="638354" cy="130735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50" y="302452"/>
            <a:ext cx="893495" cy="370474"/>
          </a:xfrm>
          <a:prstGeom prst="rect">
            <a:avLst/>
          </a:prstGeom>
        </p:spPr>
      </p:pic>
      <p:grpSp>
        <p:nvGrpSpPr>
          <p:cNvPr id="9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10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11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7587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235376"/>
            <a:ext cx="108966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spc="-15" dirty="0" smtClean="0">
                <a:solidFill>
                  <a:srgbClr val="0070C0"/>
                </a:solidFill>
              </a:rPr>
              <a:t>НЕ ПОДЛЕЖАТ </a:t>
            </a:r>
            <a:r>
              <a:rPr lang="ru-RU" sz="3200" spc="-15" dirty="0">
                <a:solidFill>
                  <a:srgbClr val="0070C0"/>
                </a:solidFill>
              </a:rPr>
              <a:t>УЧЕТУ</a:t>
            </a:r>
            <a:endParaRPr sz="3200" dirty="0">
              <a:solidFill>
                <a:srgbClr val="0070C0"/>
              </a:solidFill>
            </a:endParaRPr>
          </a:p>
        </p:txBody>
      </p:sp>
      <p:sp>
        <p:nvSpPr>
          <p:cNvPr id="2" name="Блок-схема: процесс 1"/>
          <p:cNvSpPr/>
          <p:nvPr/>
        </p:nvSpPr>
        <p:spPr>
          <a:xfrm>
            <a:off x="9238891" y="6008410"/>
            <a:ext cx="638354" cy="130735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229571"/>
            <a:ext cx="2680169" cy="24731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024" y="3902083"/>
            <a:ext cx="3077358" cy="28396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8" y="3776527"/>
            <a:ext cx="2989390" cy="27584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31" y="330484"/>
            <a:ext cx="4080596" cy="37653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87" y="968747"/>
            <a:ext cx="3745279" cy="345592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3861152" y="1111660"/>
            <a:ext cx="27523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российские </a:t>
            </a:r>
            <a:r>
              <a:rPr lang="ru-RU" sz="2000" dirty="0"/>
              <a:t>граждане, выехавшие за рубеж на работу по контрактам с российскими или иностранными фирмами или учебу на срок один год и более </a:t>
            </a:r>
            <a:endParaRPr lang="ru-RU" sz="2000" dirty="0" smtClean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304799" y="1650514"/>
            <a:ext cx="26050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российские </a:t>
            </a:r>
            <a:r>
              <a:rPr lang="ru-RU" sz="2000" dirty="0"/>
              <a:t>граждане, постоянно проживающие за рубежом </a:t>
            </a:r>
            <a:endParaRPr lang="ru-RU" sz="2000" dirty="0" smtClean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5533024" y="4101875"/>
            <a:ext cx="27113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иностранные </a:t>
            </a:r>
            <a:r>
              <a:rPr lang="ru-RU" sz="2000" dirty="0"/>
              <a:t>граждане, являющиеся членами делегаций правительств и законодательных органов своих </a:t>
            </a:r>
            <a:r>
              <a:rPr lang="ru-RU" sz="2000" dirty="0" smtClean="0"/>
              <a:t>государств</a:t>
            </a:r>
            <a:endParaRPr lang="ru-RU" sz="20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822177" y="3970438"/>
            <a:ext cx="28123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иностранные </a:t>
            </a:r>
            <a:r>
              <a:rPr lang="ru-RU" sz="2000" dirty="0"/>
              <a:t>граждане, работающие на территории России в представительствах международных </a:t>
            </a:r>
            <a:r>
              <a:rPr lang="ru-RU" sz="2000" dirty="0" smtClean="0"/>
              <a:t>организаций</a:t>
            </a:r>
            <a:endParaRPr lang="ru-RU" sz="20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8306754" y="840351"/>
            <a:ext cx="30969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иностранные </a:t>
            </a:r>
            <a:r>
              <a:rPr lang="ru-RU" sz="2000" dirty="0"/>
              <a:t>граждане, работающие в дипломатических и других представительствах своего государства, иностранные военнослужащие и члены их </a:t>
            </a:r>
            <a:r>
              <a:rPr lang="ru-RU" sz="2000" dirty="0" smtClean="0"/>
              <a:t>семей</a:t>
            </a:r>
            <a:endParaRPr lang="ru-RU" sz="20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50" y="302452"/>
            <a:ext cx="893495" cy="370474"/>
          </a:xfrm>
          <a:prstGeom prst="rect">
            <a:avLst/>
          </a:prstGeom>
        </p:spPr>
      </p:pic>
      <p:grpSp>
        <p:nvGrpSpPr>
          <p:cNvPr id="23" name="object 3"/>
          <p:cNvGrpSpPr/>
          <p:nvPr/>
        </p:nvGrpSpPr>
        <p:grpSpPr>
          <a:xfrm>
            <a:off x="11291981" y="289470"/>
            <a:ext cx="677545" cy="569595"/>
            <a:chOff x="11025365" y="289470"/>
            <a:chExt cx="677545" cy="569595"/>
          </a:xfrm>
        </p:grpSpPr>
        <p:pic>
          <p:nvPicPr>
            <p:cNvPr id="2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25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7178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43740" y="469842"/>
            <a:ext cx="945766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spc="-15" dirty="0" smtClean="0">
                <a:solidFill>
                  <a:srgbClr val="0070C0"/>
                </a:solidFill>
              </a:rPr>
              <a:t>СРОКИ ПРОВЕДЕНИЯ </a:t>
            </a:r>
            <a:endParaRPr sz="3200" dirty="0">
              <a:solidFill>
                <a:srgbClr val="0070C0"/>
              </a:solidFill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540" y="1490472"/>
            <a:ext cx="4561332" cy="475792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366837" y="4602536"/>
            <a:ext cx="2560955" cy="1365117"/>
          </a:xfrm>
          <a:prstGeom prst="rect">
            <a:avLst/>
          </a:prstGeom>
        </p:spPr>
        <p:txBody>
          <a:bodyPr vert="horz" wrap="square" lIns="0" tIns="254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40"/>
              </a:spcBef>
            </a:pPr>
            <a:r>
              <a:rPr sz="2400" b="1" spc="-5" dirty="0">
                <a:solidFill>
                  <a:srgbClr val="585858"/>
                </a:solidFill>
                <a:latin typeface="Arial"/>
                <a:cs typeface="Arial"/>
              </a:rPr>
              <a:t>НА</a:t>
            </a:r>
            <a:r>
              <a:rPr sz="2400" b="1" spc="-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400" b="1" spc="-30" dirty="0">
                <a:solidFill>
                  <a:srgbClr val="585858"/>
                </a:solidFill>
                <a:latin typeface="Arial"/>
                <a:cs typeface="Arial"/>
              </a:rPr>
              <a:t>ВСЕЙ</a:t>
            </a:r>
            <a:endParaRPr sz="2400" dirty="0">
              <a:latin typeface="Arial"/>
              <a:cs typeface="Arial"/>
            </a:endParaRPr>
          </a:p>
          <a:p>
            <a:pPr marL="12700" marR="469265">
              <a:lnSpc>
                <a:spcPct val="100000"/>
              </a:lnSpc>
            </a:pPr>
            <a:r>
              <a:rPr sz="2400" b="1" dirty="0">
                <a:solidFill>
                  <a:srgbClr val="585858"/>
                </a:solidFill>
                <a:latin typeface="Arial"/>
                <a:cs typeface="Arial"/>
              </a:rPr>
              <a:t>ТЕ</a:t>
            </a:r>
            <a:r>
              <a:rPr sz="2400" b="1" spc="-15" dirty="0">
                <a:solidFill>
                  <a:srgbClr val="585858"/>
                </a:solidFill>
                <a:latin typeface="Arial"/>
                <a:cs typeface="Arial"/>
              </a:rPr>
              <a:t>Р</a:t>
            </a:r>
            <a:r>
              <a:rPr sz="2400" b="1" dirty="0">
                <a:solidFill>
                  <a:srgbClr val="585858"/>
                </a:solidFill>
                <a:latin typeface="Arial"/>
                <a:cs typeface="Arial"/>
              </a:rPr>
              <a:t>РИ</a:t>
            </a:r>
            <a:r>
              <a:rPr sz="2400" b="1" spc="-65" dirty="0">
                <a:solidFill>
                  <a:srgbClr val="585858"/>
                </a:solidFill>
                <a:latin typeface="Arial"/>
                <a:cs typeface="Arial"/>
              </a:rPr>
              <a:t>Т</a:t>
            </a:r>
            <a:r>
              <a:rPr sz="2400" b="1" dirty="0">
                <a:solidFill>
                  <a:srgbClr val="585858"/>
                </a:solidFill>
                <a:latin typeface="Arial"/>
                <a:cs typeface="Arial"/>
              </a:rPr>
              <a:t>ОРИИ  </a:t>
            </a:r>
            <a:r>
              <a:rPr sz="2400" b="1" spc="-55" dirty="0">
                <a:solidFill>
                  <a:srgbClr val="585858"/>
                </a:solidFill>
                <a:latin typeface="Arial"/>
                <a:cs typeface="Arial"/>
              </a:rPr>
              <a:t>СТРАНЫ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741037" y="2114089"/>
            <a:ext cx="845508" cy="3360764"/>
            <a:chOff x="5102542" y="1508864"/>
            <a:chExt cx="803205" cy="390490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02542" y="1508864"/>
              <a:ext cx="714961" cy="70217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47794" y="4577925"/>
              <a:ext cx="757953" cy="83583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184233" y="2966063"/>
            <a:ext cx="5099685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585858"/>
                </a:solidFill>
                <a:latin typeface="Arial"/>
                <a:cs typeface="Arial"/>
              </a:rPr>
              <a:t>интернет-перепись, </a:t>
            </a:r>
            <a:r>
              <a:rPr spc="-15" dirty="0">
                <a:solidFill>
                  <a:srgbClr val="585858"/>
                </a:solidFill>
                <a:latin typeface="Arial"/>
                <a:cs typeface="Arial"/>
              </a:rPr>
              <a:t>самостоятельное заполнение  </a:t>
            </a:r>
            <a:r>
              <a:rPr spc="-10" dirty="0">
                <a:solidFill>
                  <a:srgbClr val="585858"/>
                </a:solidFill>
                <a:latin typeface="Arial"/>
                <a:cs typeface="Arial"/>
              </a:rPr>
              <a:t>электронных </a:t>
            </a:r>
            <a:r>
              <a:rPr spc="-5" dirty="0">
                <a:solidFill>
                  <a:srgbClr val="585858"/>
                </a:solidFill>
                <a:latin typeface="Arial"/>
                <a:cs typeface="Arial"/>
              </a:rPr>
              <a:t>переписных листов </a:t>
            </a:r>
            <a:r>
              <a:rPr spc="-10" dirty="0">
                <a:solidFill>
                  <a:srgbClr val="585858"/>
                </a:solidFill>
                <a:latin typeface="Arial"/>
                <a:cs typeface="Arial"/>
              </a:rPr>
              <a:t>на портале</a:t>
            </a:r>
            <a:r>
              <a:rPr spc="1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585858"/>
                </a:solidFill>
                <a:latin typeface="Arial"/>
                <a:cs typeface="Arial"/>
              </a:rPr>
              <a:t>Госуслуг</a:t>
            </a:r>
            <a:endParaRPr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34461" y="4901571"/>
            <a:ext cx="5191125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585858"/>
                </a:solidFill>
                <a:latin typeface="Arial"/>
                <a:cs typeface="Arial"/>
              </a:rPr>
              <a:t>сбор сведений переписчиками</a:t>
            </a:r>
            <a:r>
              <a:rPr lang="ru-RU" spc="-10" dirty="0">
                <a:solidFill>
                  <a:srgbClr val="585858"/>
                </a:solidFill>
                <a:latin typeface="Arial"/>
                <a:cs typeface="Arial"/>
              </a:rPr>
              <a:t> в </a:t>
            </a:r>
            <a:r>
              <a:rPr spc="-10" dirty="0">
                <a:solidFill>
                  <a:srgbClr val="585858"/>
                </a:solidFill>
                <a:latin typeface="Arial"/>
                <a:cs typeface="Arial"/>
              </a:rPr>
              <a:t>жилых</a:t>
            </a:r>
            <a:r>
              <a:rPr lang="ru-RU" spc="-10" dirty="0">
                <a:solidFill>
                  <a:srgbClr val="585858"/>
                </a:solidFill>
                <a:latin typeface="Arial"/>
                <a:cs typeface="Arial"/>
              </a:rPr>
              <a:t> п</a:t>
            </a:r>
            <a:r>
              <a:rPr spc="-10" dirty="0">
                <a:solidFill>
                  <a:srgbClr val="585858"/>
                </a:solidFill>
                <a:latin typeface="Arial"/>
                <a:cs typeface="Arial"/>
              </a:rPr>
              <a:t>омещени</a:t>
            </a:r>
            <a:r>
              <a:rPr lang="ru-RU" spc="-10" dirty="0">
                <a:solidFill>
                  <a:srgbClr val="585858"/>
                </a:solidFill>
                <a:latin typeface="Arial"/>
                <a:cs typeface="Arial"/>
              </a:rPr>
              <a:t>ях и </a:t>
            </a:r>
            <a:r>
              <a:rPr spc="-10" dirty="0">
                <a:solidFill>
                  <a:srgbClr val="585858"/>
                </a:solidFill>
                <a:latin typeface="Arial"/>
                <a:cs typeface="Arial"/>
              </a:rPr>
              <a:t>на стационарных переписных участках</a:t>
            </a:r>
          </a:p>
        </p:txBody>
      </p:sp>
      <p:sp>
        <p:nvSpPr>
          <p:cNvPr id="18" name="object 3"/>
          <p:cNvSpPr txBox="1">
            <a:spLocks/>
          </p:cNvSpPr>
          <p:nvPr/>
        </p:nvSpPr>
        <p:spPr>
          <a:xfrm>
            <a:off x="600159" y="2615409"/>
            <a:ext cx="4382094" cy="20691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ru-RU" kern="0" spc="-15" dirty="0">
                <a:solidFill>
                  <a:srgbClr val="0070C0"/>
                </a:solidFill>
              </a:rPr>
              <a:t>15 </a:t>
            </a:r>
            <a:r>
              <a:rPr lang="ru-RU" kern="0" spc="-15" dirty="0" smtClean="0">
                <a:solidFill>
                  <a:srgbClr val="0070C0"/>
                </a:solidFill>
              </a:rPr>
              <a:t>ОКТЯБРЯ – </a:t>
            </a:r>
          </a:p>
          <a:p>
            <a:pPr marL="12700" algn="ctr">
              <a:spcBef>
                <a:spcPts val="95"/>
              </a:spcBef>
            </a:pPr>
            <a:r>
              <a:rPr lang="ru-RU" kern="0" spc="-15" dirty="0" smtClean="0">
                <a:solidFill>
                  <a:srgbClr val="0070C0"/>
                </a:solidFill>
              </a:rPr>
              <a:t>14 НОЯБРЯ</a:t>
            </a:r>
          </a:p>
          <a:p>
            <a:pPr marL="12700" algn="ctr">
              <a:spcBef>
                <a:spcPts val="95"/>
              </a:spcBef>
            </a:pPr>
            <a:r>
              <a:rPr lang="ru-RU" kern="0" spc="-15" dirty="0">
                <a:solidFill>
                  <a:srgbClr val="0070C0"/>
                </a:solidFill>
              </a:rPr>
              <a:t>2</a:t>
            </a:r>
            <a:r>
              <a:rPr lang="ru-RU" kern="0" spc="-15" dirty="0" smtClean="0">
                <a:solidFill>
                  <a:srgbClr val="0070C0"/>
                </a:solidFill>
              </a:rPr>
              <a:t>021 </a:t>
            </a:r>
            <a:r>
              <a:rPr lang="ru-RU" kern="0" spc="-15" dirty="0">
                <a:solidFill>
                  <a:srgbClr val="0070C0"/>
                </a:solidFill>
              </a:rPr>
              <a:t>ГОДА</a:t>
            </a:r>
          </a:p>
        </p:txBody>
      </p:sp>
      <p:pic>
        <p:nvPicPr>
          <p:cNvPr id="20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86545" y="1981200"/>
            <a:ext cx="6502536" cy="859780"/>
          </a:xfrm>
          <a:prstGeom prst="rect">
            <a:avLst/>
          </a:prstGeom>
        </p:spPr>
      </p:pic>
      <p:pic>
        <p:nvPicPr>
          <p:cNvPr id="23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86545" y="3925960"/>
            <a:ext cx="6502536" cy="855256"/>
          </a:xfrm>
          <a:prstGeom prst="rect">
            <a:avLst/>
          </a:prstGeom>
        </p:spPr>
      </p:pic>
      <p:sp>
        <p:nvSpPr>
          <p:cNvPr id="25" name="object 3"/>
          <p:cNvSpPr txBox="1">
            <a:spLocks/>
          </p:cNvSpPr>
          <p:nvPr/>
        </p:nvSpPr>
        <p:spPr>
          <a:xfrm>
            <a:off x="5868772" y="2183815"/>
            <a:ext cx="632322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2400" kern="0" spc="-15" dirty="0">
                <a:solidFill>
                  <a:srgbClr val="0070C0"/>
                </a:solidFill>
              </a:rPr>
              <a:t>С </a:t>
            </a:r>
            <a:r>
              <a:rPr lang="ru-RU" sz="2400" kern="0" spc="-15" dirty="0" smtClean="0">
                <a:solidFill>
                  <a:srgbClr val="0070C0"/>
                </a:solidFill>
              </a:rPr>
              <a:t>15 ОКТЯБРЯ  ПО 8 НОЯБРЯ 2021 </a:t>
            </a:r>
            <a:r>
              <a:rPr lang="ru-RU" sz="2400" kern="0" spc="-15" dirty="0">
                <a:solidFill>
                  <a:srgbClr val="0070C0"/>
                </a:solidFill>
              </a:rPr>
              <a:t>ГОДА</a:t>
            </a:r>
            <a:endParaRPr lang="ru-RU" sz="2400" kern="0" dirty="0">
              <a:solidFill>
                <a:srgbClr val="0070C0"/>
              </a:solidFill>
            </a:endParaRPr>
          </a:p>
        </p:txBody>
      </p:sp>
      <p:sp>
        <p:nvSpPr>
          <p:cNvPr id="26" name="object 3"/>
          <p:cNvSpPr txBox="1">
            <a:spLocks/>
          </p:cNvSpPr>
          <p:nvPr/>
        </p:nvSpPr>
        <p:spPr>
          <a:xfrm>
            <a:off x="5669673" y="4130622"/>
            <a:ext cx="641940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2400" kern="0" spc="-15" dirty="0">
                <a:solidFill>
                  <a:srgbClr val="0070C0"/>
                </a:solidFill>
              </a:rPr>
              <a:t>С </a:t>
            </a:r>
            <a:r>
              <a:rPr lang="ru-RU" sz="2400" kern="0" spc="-15" dirty="0" smtClean="0">
                <a:solidFill>
                  <a:srgbClr val="0070C0"/>
                </a:solidFill>
              </a:rPr>
              <a:t>18 </a:t>
            </a:r>
            <a:r>
              <a:rPr lang="ru-RU" sz="2400" kern="0" spc="-15" dirty="0">
                <a:solidFill>
                  <a:srgbClr val="0070C0"/>
                </a:solidFill>
              </a:rPr>
              <a:t>ОКТЯБРЯ </a:t>
            </a:r>
            <a:r>
              <a:rPr lang="ru-RU" sz="2400" kern="0" spc="-15" dirty="0" smtClean="0">
                <a:solidFill>
                  <a:srgbClr val="0070C0"/>
                </a:solidFill>
              </a:rPr>
              <a:t> ПО 14 НОЯБРЯ 2021 ГОДА</a:t>
            </a:r>
            <a:endParaRPr lang="ru-RU" sz="2400" kern="0" spc="-15" dirty="0">
              <a:solidFill>
                <a:srgbClr val="0070C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42" y="545514"/>
            <a:ext cx="893495" cy="370474"/>
          </a:xfrm>
          <a:prstGeom prst="rect">
            <a:avLst/>
          </a:prstGeom>
        </p:spPr>
      </p:pic>
      <p:grpSp>
        <p:nvGrpSpPr>
          <p:cNvPr id="17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19" name="object 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21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3947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2318" y="217529"/>
            <a:ext cx="108966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spc="-15" dirty="0" smtClean="0">
                <a:solidFill>
                  <a:srgbClr val="0070C0"/>
                </a:solidFill>
              </a:rPr>
              <a:t>ЕДИНИЦА НАБЛЮДЕНИЯ</a:t>
            </a:r>
            <a:endParaRPr sz="3200" dirty="0">
              <a:solidFill>
                <a:srgbClr val="0070C0"/>
              </a:solidFill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61F48C00-AA09-124F-A0BF-411C8A08C1B2}"/>
              </a:ext>
            </a:extLst>
          </p:cNvPr>
          <p:cNvSpPr/>
          <p:nvPr/>
        </p:nvSpPr>
        <p:spPr>
          <a:xfrm>
            <a:off x="4069258" y="1294622"/>
            <a:ext cx="4119851" cy="5475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4069258" y="1320708"/>
            <a:ext cx="4136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ДОМОХОЗЯЙСТВО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Блок-схема: процесс 1"/>
          <p:cNvSpPr/>
          <p:nvPr/>
        </p:nvSpPr>
        <p:spPr>
          <a:xfrm>
            <a:off x="9238891" y="6008410"/>
            <a:ext cx="638354" cy="130735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realtynxt.com/wp-content/uploads/2018/02/22-2.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9" t="8016" r="23981" b="-127"/>
          <a:stretch/>
        </p:blipFill>
        <p:spPr bwMode="auto">
          <a:xfrm>
            <a:off x="4747400" y="2405034"/>
            <a:ext cx="2763569" cy="268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2" y="1595753"/>
            <a:ext cx="4508217" cy="502552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549809" y="2530535"/>
            <a:ext cx="368671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один человек, проживающий в отдельном жилом помещении или части жилого помещения, обеспечивающий себя всем необходимым для жизни и не объединяющий средства для ведения общего хозяйства с кем-либо из других лиц, проживающих в данном жилом помещении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3CFFC40-4827-A349-BCE4-D6917DC43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136" y="1595752"/>
            <a:ext cx="4508217" cy="502552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8015632" y="2530535"/>
            <a:ext cx="368671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два человека или более, проживающие совместно в отдельном жилом помещении или части его, обеспечивающие себя всем необходимым для жизни посредством ведения общего хозяйства, полностью или частично объединяя и расходуя свои </a:t>
            </a:r>
            <a:r>
              <a:rPr lang="ru-RU" sz="2000" dirty="0" smtClean="0"/>
              <a:t>средства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50" y="302452"/>
            <a:ext cx="893495" cy="370474"/>
          </a:xfrm>
          <a:prstGeom prst="rect">
            <a:avLst/>
          </a:prstGeom>
        </p:spPr>
      </p:pic>
      <p:grpSp>
        <p:nvGrpSpPr>
          <p:cNvPr id="14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15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16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67164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лево 1"/>
          <p:cNvSpPr/>
          <p:nvPr/>
        </p:nvSpPr>
        <p:spPr>
          <a:xfrm>
            <a:off x="8097117" y="978166"/>
            <a:ext cx="3917673" cy="873986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4637" y="205077"/>
            <a:ext cx="108966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spc="-15" dirty="0" smtClean="0">
                <a:solidFill>
                  <a:srgbClr val="0070C0"/>
                </a:solidFill>
              </a:rPr>
              <a:t>ЭТАПЫ ПРОВЕДЕНИЯ</a:t>
            </a:r>
            <a:endParaRPr sz="3200" dirty="0">
              <a:solidFill>
                <a:srgbClr val="0070C0"/>
              </a:solidFill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61F48C00-AA09-124F-A0BF-411C8A08C1B2}"/>
              </a:ext>
            </a:extLst>
          </p:cNvPr>
          <p:cNvSpPr/>
          <p:nvPr/>
        </p:nvSpPr>
        <p:spPr>
          <a:xfrm>
            <a:off x="146650" y="1150374"/>
            <a:ext cx="7827769" cy="5295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61F48C00-AA09-124F-A0BF-411C8A08C1B2}"/>
              </a:ext>
            </a:extLst>
          </p:cNvPr>
          <p:cNvSpPr/>
          <p:nvPr/>
        </p:nvSpPr>
        <p:spPr>
          <a:xfrm>
            <a:off x="146650" y="2981516"/>
            <a:ext cx="7827769" cy="5295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61F48C00-AA09-124F-A0BF-411C8A08C1B2}"/>
              </a:ext>
            </a:extLst>
          </p:cNvPr>
          <p:cNvSpPr/>
          <p:nvPr/>
        </p:nvSpPr>
        <p:spPr>
          <a:xfrm>
            <a:off x="146649" y="3935015"/>
            <a:ext cx="7827769" cy="5295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61F48C00-AA09-124F-A0BF-411C8A08C1B2}"/>
              </a:ext>
            </a:extLst>
          </p:cNvPr>
          <p:cNvSpPr/>
          <p:nvPr/>
        </p:nvSpPr>
        <p:spPr>
          <a:xfrm>
            <a:off x="146650" y="4887288"/>
            <a:ext cx="7827769" cy="5295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61F48C00-AA09-124F-A0BF-411C8A08C1B2}"/>
              </a:ext>
            </a:extLst>
          </p:cNvPr>
          <p:cNvSpPr/>
          <p:nvPr/>
        </p:nvSpPr>
        <p:spPr>
          <a:xfrm>
            <a:off x="160826" y="5829212"/>
            <a:ext cx="7827769" cy="5295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61F48C00-AA09-124F-A0BF-411C8A08C1B2}"/>
              </a:ext>
            </a:extLst>
          </p:cNvPr>
          <p:cNvSpPr/>
          <p:nvPr/>
        </p:nvSpPr>
        <p:spPr>
          <a:xfrm>
            <a:off x="146650" y="2056656"/>
            <a:ext cx="7827769" cy="5295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object 3"/>
          <p:cNvSpPr txBox="1">
            <a:spLocks/>
          </p:cNvSpPr>
          <p:nvPr/>
        </p:nvSpPr>
        <p:spPr>
          <a:xfrm>
            <a:off x="451450" y="1224401"/>
            <a:ext cx="632322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предпереписной проверки</a:t>
            </a:r>
            <a:endParaRPr lang="ru-RU" sz="2400" kern="0" dirty="0">
              <a:solidFill>
                <a:schemeClr val="tx1"/>
              </a:solidFill>
            </a:endParaRPr>
          </a:p>
        </p:txBody>
      </p:sp>
      <p:sp>
        <p:nvSpPr>
          <p:cNvPr id="17" name="object 3"/>
          <p:cNvSpPr txBox="1">
            <a:spLocks/>
          </p:cNvSpPr>
          <p:nvPr/>
        </p:nvSpPr>
        <p:spPr>
          <a:xfrm>
            <a:off x="451450" y="2130683"/>
            <a:ext cx="632322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переписчиков</a:t>
            </a:r>
          </a:p>
        </p:txBody>
      </p:sp>
      <p:sp>
        <p:nvSpPr>
          <p:cNvPr id="18" name="object 3"/>
          <p:cNvSpPr txBox="1">
            <a:spLocks/>
          </p:cNvSpPr>
          <p:nvPr/>
        </p:nvSpPr>
        <p:spPr>
          <a:xfrm>
            <a:off x="451450" y="3055543"/>
            <a:ext cx="632322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</a:t>
            </a:r>
            <a:r>
              <a:rPr lang="ru-RU" sz="2400" dirty="0">
                <a:solidFill>
                  <a:srgbClr val="169F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ВПН-2020</a:t>
            </a:r>
          </a:p>
        </p:txBody>
      </p:sp>
      <p:sp>
        <p:nvSpPr>
          <p:cNvPr id="19" name="object 3"/>
          <p:cNvSpPr txBox="1">
            <a:spLocks/>
          </p:cNvSpPr>
          <p:nvPr/>
        </p:nvSpPr>
        <p:spPr>
          <a:xfrm>
            <a:off x="451450" y="5903239"/>
            <a:ext cx="632322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Сдача-приемка материалов ВПН-2020</a:t>
            </a:r>
          </a:p>
        </p:txBody>
      </p:sp>
      <p:sp>
        <p:nvSpPr>
          <p:cNvPr id="20" name="object 3"/>
          <p:cNvSpPr txBox="1">
            <a:spLocks/>
          </p:cNvSpPr>
          <p:nvPr/>
        </p:nvSpPr>
        <p:spPr>
          <a:xfrm>
            <a:off x="8552121" y="1224401"/>
            <a:ext cx="346266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2400" dirty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14 октября</a:t>
            </a:r>
            <a:endParaRPr lang="ru-RU" sz="2400" dirty="0">
              <a:gradFill>
                <a:gsLst>
                  <a:gs pos="0">
                    <a:srgbClr val="E52329"/>
                  </a:gs>
                  <a:gs pos="37000">
                    <a:srgbClr val="F7A823"/>
                  </a:gs>
                  <a:gs pos="72000">
                    <a:srgbClr val="4EB051"/>
                  </a:gs>
                  <a:gs pos="100000">
                    <a:srgbClr val="169FDB"/>
                  </a:gs>
                </a:gsLst>
                <a:lin ang="2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3"/>
          <p:cNvSpPr txBox="1">
            <a:spLocks/>
          </p:cNvSpPr>
          <p:nvPr/>
        </p:nvSpPr>
        <p:spPr>
          <a:xfrm>
            <a:off x="451450" y="4009042"/>
            <a:ext cx="7246522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Заполнение электронных переписных на ЕПГУ</a:t>
            </a:r>
          </a:p>
        </p:txBody>
      </p:sp>
      <p:sp>
        <p:nvSpPr>
          <p:cNvPr id="22" name="object 3"/>
          <p:cNvSpPr txBox="1">
            <a:spLocks/>
          </p:cNvSpPr>
          <p:nvPr/>
        </p:nvSpPr>
        <p:spPr>
          <a:xfrm>
            <a:off x="451450" y="4961315"/>
            <a:ext cx="632322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контрольных мероприятий </a:t>
            </a:r>
          </a:p>
        </p:txBody>
      </p:sp>
      <p:sp>
        <p:nvSpPr>
          <p:cNvPr id="30" name="Стрелка влево 29"/>
          <p:cNvSpPr/>
          <p:nvPr/>
        </p:nvSpPr>
        <p:spPr>
          <a:xfrm>
            <a:off x="8097117" y="1884447"/>
            <a:ext cx="3917673" cy="873986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Стрелка влево 30"/>
          <p:cNvSpPr/>
          <p:nvPr/>
        </p:nvSpPr>
        <p:spPr>
          <a:xfrm>
            <a:off x="8097117" y="5660402"/>
            <a:ext cx="3917673" cy="873986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Стрелка влево 31"/>
          <p:cNvSpPr/>
          <p:nvPr/>
        </p:nvSpPr>
        <p:spPr>
          <a:xfrm>
            <a:off x="8097117" y="4715079"/>
            <a:ext cx="3917673" cy="873986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" name="Стрелка влево 32"/>
          <p:cNvSpPr/>
          <p:nvPr/>
        </p:nvSpPr>
        <p:spPr>
          <a:xfrm>
            <a:off x="8097115" y="3762806"/>
            <a:ext cx="3917673" cy="873986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4" name="Стрелка влево 33"/>
          <p:cNvSpPr/>
          <p:nvPr/>
        </p:nvSpPr>
        <p:spPr>
          <a:xfrm>
            <a:off x="8097117" y="2809307"/>
            <a:ext cx="3917673" cy="873986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5" name="object 3"/>
          <p:cNvSpPr txBox="1">
            <a:spLocks/>
          </p:cNvSpPr>
          <p:nvPr/>
        </p:nvSpPr>
        <p:spPr>
          <a:xfrm>
            <a:off x="7697972" y="4961314"/>
            <a:ext cx="499375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2400" dirty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октября </a:t>
            </a:r>
            <a:r>
              <a:rPr lang="ru-RU" sz="2400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14 </a:t>
            </a:r>
            <a:r>
              <a:rPr lang="ru-RU" sz="2400" dirty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ноября</a:t>
            </a:r>
            <a:endParaRPr lang="ru-RU" sz="2400" dirty="0">
              <a:gradFill>
                <a:gsLst>
                  <a:gs pos="0">
                    <a:srgbClr val="E52329"/>
                  </a:gs>
                  <a:gs pos="37000">
                    <a:srgbClr val="F7A823"/>
                  </a:gs>
                  <a:gs pos="72000">
                    <a:srgbClr val="4EB051"/>
                  </a:gs>
                  <a:gs pos="100000">
                    <a:srgbClr val="169FDB"/>
                  </a:gs>
                </a:gsLst>
                <a:lin ang="2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3"/>
          <p:cNvSpPr txBox="1">
            <a:spLocks/>
          </p:cNvSpPr>
          <p:nvPr/>
        </p:nvSpPr>
        <p:spPr>
          <a:xfrm>
            <a:off x="7845054" y="4009042"/>
            <a:ext cx="4699591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2400" dirty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октября – </a:t>
            </a:r>
            <a:r>
              <a:rPr lang="ru-RU" sz="2400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2400" dirty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ноября</a:t>
            </a:r>
          </a:p>
        </p:txBody>
      </p:sp>
      <p:sp>
        <p:nvSpPr>
          <p:cNvPr id="38" name="object 3"/>
          <p:cNvSpPr txBox="1">
            <a:spLocks/>
          </p:cNvSpPr>
          <p:nvPr/>
        </p:nvSpPr>
        <p:spPr>
          <a:xfrm>
            <a:off x="8552122" y="2130683"/>
            <a:ext cx="346266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2400" dirty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– 17 октября</a:t>
            </a:r>
          </a:p>
        </p:txBody>
      </p:sp>
      <p:sp>
        <p:nvSpPr>
          <p:cNvPr id="39" name="object 3"/>
          <p:cNvSpPr txBox="1">
            <a:spLocks/>
          </p:cNvSpPr>
          <p:nvPr/>
        </p:nvSpPr>
        <p:spPr>
          <a:xfrm>
            <a:off x="7974419" y="3055542"/>
            <a:ext cx="431681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2400" dirty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октября </a:t>
            </a:r>
            <a:r>
              <a:rPr lang="ru-RU" sz="2400" dirty="0" smtClean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14 </a:t>
            </a:r>
            <a:r>
              <a:rPr lang="ru-RU" sz="2400" dirty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ноября </a:t>
            </a:r>
          </a:p>
        </p:txBody>
      </p:sp>
      <p:sp>
        <p:nvSpPr>
          <p:cNvPr id="40" name="object 3"/>
          <p:cNvSpPr txBox="1">
            <a:spLocks/>
          </p:cNvSpPr>
          <p:nvPr/>
        </p:nvSpPr>
        <p:spPr>
          <a:xfrm>
            <a:off x="8552122" y="5906637"/>
            <a:ext cx="346266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2400" dirty="0">
                <a:solidFill>
                  <a:srgbClr val="006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– 25 ноября</a:t>
            </a:r>
            <a:endParaRPr lang="ru-RU" sz="2400" dirty="0">
              <a:gradFill>
                <a:gsLst>
                  <a:gs pos="0">
                    <a:srgbClr val="E52329"/>
                  </a:gs>
                  <a:gs pos="37000">
                    <a:srgbClr val="F7A823"/>
                  </a:gs>
                  <a:gs pos="72000">
                    <a:srgbClr val="4EB051"/>
                  </a:gs>
                  <a:gs pos="100000">
                    <a:srgbClr val="169FDB"/>
                  </a:gs>
                </a:gsLst>
                <a:lin ang="2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50" y="302452"/>
            <a:ext cx="893495" cy="370474"/>
          </a:xfrm>
          <a:prstGeom prst="rect">
            <a:avLst/>
          </a:prstGeom>
        </p:spPr>
      </p:pic>
      <p:grpSp>
        <p:nvGrpSpPr>
          <p:cNvPr id="42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43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44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8894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76521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416273"/>
            <a:ext cx="108966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spc="-15" dirty="0" smtClean="0">
                <a:solidFill>
                  <a:srgbClr val="0070C0"/>
                </a:solidFill>
              </a:rPr>
              <a:t>ИСТОРИЯ</a:t>
            </a:r>
            <a:endParaRPr sz="3200" dirty="0">
              <a:solidFill>
                <a:srgbClr val="0070C0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2"/>
          <a:srcRect l="9776" t="21653" r="26442" b="4842"/>
          <a:stretch/>
        </p:blipFill>
        <p:spPr bwMode="auto">
          <a:xfrm>
            <a:off x="534390" y="1066800"/>
            <a:ext cx="10545288" cy="5476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82" y="502572"/>
            <a:ext cx="893495" cy="370474"/>
          </a:xfrm>
          <a:prstGeom prst="rect">
            <a:avLst/>
          </a:prstGeom>
        </p:spPr>
      </p:pic>
      <p:grpSp>
        <p:nvGrpSpPr>
          <p:cNvPr id="6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7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8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33436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80706" y="469842"/>
            <a:ext cx="108966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spc="-15" dirty="0">
                <a:solidFill>
                  <a:srgbClr val="0070C0"/>
                </a:solidFill>
              </a:rPr>
              <a:t>ВСЕРОССИЙСКАЯ ПЕРЕПИСЬ НАСЕЛЕНИЯ</a:t>
            </a:r>
            <a:endParaRPr sz="3200" dirty="0">
              <a:solidFill>
                <a:srgbClr val="0070C0"/>
              </a:solidFill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61F48C00-AA09-124F-A0BF-411C8A08C1B2}"/>
              </a:ext>
            </a:extLst>
          </p:cNvPr>
          <p:cNvSpPr/>
          <p:nvPr/>
        </p:nvSpPr>
        <p:spPr>
          <a:xfrm>
            <a:off x="664800" y="1227883"/>
            <a:ext cx="10536600" cy="5393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1503000" y="1532683"/>
            <a:ext cx="88584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Перепись </a:t>
            </a:r>
            <a:r>
              <a:rPr lang="ru-RU" sz="3000" spc="-4" dirty="0">
                <a:solidFill>
                  <a:srgbClr val="212168"/>
                </a:solidFill>
                <a:cs typeface="Arial"/>
              </a:rPr>
              <a:t>–</a:t>
            </a:r>
            <a:r>
              <a:rPr lang="ru-RU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это моментальный снимок населения страны и основной источник формирования официальной статистической информации, касающейся численности и структуры населения, </a:t>
            </a:r>
            <a:br>
              <a:rPr lang="ru-RU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его распределения по территории Российской Федерации </a:t>
            </a:r>
            <a:br>
              <a:rPr lang="ru-RU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сочетании с социально-экономическими, демографическими и этно-лингвистическими характеристиками.</a:t>
            </a:r>
          </a:p>
          <a:p>
            <a:pPr algn="ctr"/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51" y="537778"/>
            <a:ext cx="893495" cy="370474"/>
          </a:xfrm>
          <a:prstGeom prst="rect">
            <a:avLst/>
          </a:prstGeom>
        </p:spPr>
      </p:pic>
      <p:grpSp>
        <p:nvGrpSpPr>
          <p:cNvPr id="7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9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08967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61F48C00-AA09-124F-A0BF-411C8A08C1B2}"/>
              </a:ext>
            </a:extLst>
          </p:cNvPr>
          <p:cNvSpPr/>
          <p:nvPr/>
        </p:nvSpPr>
        <p:spPr>
          <a:xfrm>
            <a:off x="197877" y="758474"/>
            <a:ext cx="11811838" cy="584120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1295558" y="195301"/>
            <a:ext cx="9637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95"/>
              </a:spcBef>
              <a:tabLst>
                <a:tab pos="224314" algn="l"/>
                <a:tab pos="224790" algn="l"/>
              </a:tabLst>
            </a:pPr>
            <a:r>
              <a:rPr lang="ru-RU" sz="3200" b="1" spc="-15" dirty="0">
                <a:solidFill>
                  <a:srgbClr val="0070C0"/>
                </a:solidFill>
                <a:latin typeface="Arial"/>
                <a:ea typeface="+mj-ea"/>
                <a:cs typeface="Arial"/>
              </a:rPr>
              <a:t>ГЛАВНАЯ ЦЕЛЬ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972" y="2572099"/>
            <a:ext cx="3343859" cy="350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8791862" y="2749413"/>
            <a:ext cx="20350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algn="ctr">
              <a:spcBef>
                <a:spcPts val="525"/>
              </a:spcBef>
              <a:tabLst>
                <a:tab pos="224314" algn="l"/>
                <a:tab pos="224790" algn="l"/>
              </a:tabLst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показатели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трудовой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миграции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345" y="2420159"/>
            <a:ext cx="2432140" cy="251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165" y="3956973"/>
            <a:ext cx="2441998" cy="255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253" y="2321430"/>
            <a:ext cx="1911323" cy="200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006" y="4252236"/>
            <a:ext cx="1878034" cy="196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355186" y="780077"/>
            <a:ext cx="10755837" cy="1633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indent="138113" algn="ctr">
              <a:spcBef>
                <a:spcPts val="525"/>
              </a:spcBef>
              <a:tabLst>
                <a:tab pos="224314" algn="l"/>
                <a:tab pos="224790" algn="l"/>
              </a:tabLst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Получение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уникальной демографической</a:t>
            </a:r>
            <a:b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социально-экономической информации</a:t>
            </a:r>
            <a:b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обо всех жителях страны по каждому </a:t>
            </a:r>
            <a:endParaRPr lang="ru-RU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3838" indent="138113" algn="ctr">
              <a:spcBef>
                <a:spcPts val="525"/>
              </a:spcBef>
              <a:tabLst>
                <a:tab pos="224314" algn="l"/>
                <a:tab pos="224790" algn="l"/>
              </a:tabLst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муниципальному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образованию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50" y="302452"/>
            <a:ext cx="893495" cy="3704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1122636" y="3525547"/>
            <a:ext cx="36141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algn="ctr">
              <a:spcBef>
                <a:spcPts val="525"/>
              </a:spcBef>
              <a:tabLst>
                <a:tab pos="224314" algn="l"/>
                <a:tab pos="224790" algn="l"/>
              </a:tabLst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точная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численность граждан и их распределение </a:t>
            </a:r>
            <a:b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административно-территориальному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признаку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4618527" y="3171604"/>
            <a:ext cx="25934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algn="ctr">
              <a:spcBef>
                <a:spcPts val="525"/>
              </a:spcBef>
              <a:tabLst>
                <a:tab pos="224314" algn="l"/>
                <a:tab pos="224790" algn="l"/>
              </a:tabLst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национальная принадлежность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9115094" y="4756653"/>
            <a:ext cx="21139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algn="ctr">
              <a:spcBef>
                <a:spcPts val="525"/>
              </a:spcBef>
              <a:tabLst>
                <a:tab pos="224314" algn="l"/>
                <a:tab pos="224790" algn="l"/>
              </a:tabLst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уровень образования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6647637" y="4582667"/>
            <a:ext cx="25495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3838" algn="ctr">
              <a:spcBef>
                <a:spcPts val="525"/>
              </a:spcBef>
              <a:tabLst>
                <a:tab pos="224314" algn="l"/>
                <a:tab pos="224790" algn="l"/>
              </a:tabLst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источники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средств к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существованию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23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24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92160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109022" y="3548335"/>
            <a:ext cx="2861930" cy="299440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spcBef>
                <a:spcPts val="105"/>
              </a:spcBef>
            </a:pPr>
            <a:r>
              <a:rPr lang="ru-RU" sz="2400" b="1" dirty="0">
                <a:solidFill>
                  <a:srgbClr val="585858"/>
                </a:solidFill>
                <a:latin typeface="Arial"/>
                <a:cs typeface="Arial"/>
              </a:rPr>
              <a:t>с помощью</a:t>
            </a:r>
          </a:p>
          <a:p>
            <a:pPr marL="12700" marR="5080" algn="ctr">
              <a:spcBef>
                <a:spcPts val="105"/>
              </a:spcBef>
            </a:pPr>
            <a:r>
              <a:rPr lang="ru-RU" sz="2400" b="1" dirty="0">
                <a:solidFill>
                  <a:srgbClr val="585858"/>
                </a:solidFill>
                <a:latin typeface="Arial"/>
                <a:cs typeface="Arial"/>
              </a:rPr>
              <a:t>п</a:t>
            </a:r>
            <a:r>
              <a:rPr sz="2400" b="1" dirty="0">
                <a:solidFill>
                  <a:srgbClr val="585858"/>
                </a:solidFill>
                <a:latin typeface="Arial"/>
                <a:cs typeface="Arial"/>
              </a:rPr>
              <a:t>ереписчик</a:t>
            </a:r>
            <a:r>
              <a:rPr lang="ru-RU" sz="2400" b="1" dirty="0">
                <a:solidFill>
                  <a:srgbClr val="585858"/>
                </a:solidFill>
                <a:latin typeface="Arial"/>
                <a:cs typeface="Arial"/>
              </a:rPr>
              <a:t>а,</a:t>
            </a:r>
          </a:p>
          <a:p>
            <a:pPr marL="12700" marR="5080" algn="ctr">
              <a:spcBef>
                <a:spcPts val="105"/>
              </a:spcBef>
            </a:pPr>
            <a:r>
              <a:rPr lang="ru-RU" sz="2400" b="1" dirty="0">
                <a:solidFill>
                  <a:srgbClr val="585858"/>
                </a:solidFill>
                <a:latin typeface="Arial"/>
                <a:cs typeface="Arial"/>
              </a:rPr>
              <a:t>который </a:t>
            </a:r>
            <a:r>
              <a:rPr sz="2400" b="1" dirty="0">
                <a:solidFill>
                  <a:srgbClr val="585858"/>
                </a:solidFill>
                <a:latin typeface="Arial"/>
                <a:cs typeface="Arial"/>
              </a:rPr>
              <a:t>вн</a:t>
            </a:r>
            <a:r>
              <a:rPr lang="ru-RU" sz="2400" b="1" dirty="0">
                <a:solidFill>
                  <a:srgbClr val="585858"/>
                </a:solidFill>
                <a:latin typeface="Arial"/>
                <a:cs typeface="Arial"/>
              </a:rPr>
              <a:t>е</a:t>
            </a:r>
            <a:r>
              <a:rPr sz="2400" b="1" dirty="0">
                <a:solidFill>
                  <a:srgbClr val="585858"/>
                </a:solidFill>
                <a:latin typeface="Arial"/>
                <a:cs typeface="Arial"/>
              </a:rPr>
              <a:t>с</a:t>
            </a:r>
            <a:r>
              <a:rPr lang="ru-RU" sz="2400" b="1" dirty="0">
                <a:solidFill>
                  <a:srgbClr val="585858"/>
                </a:solidFill>
                <a:latin typeface="Arial"/>
                <a:cs typeface="Arial"/>
              </a:rPr>
              <a:t>е</a:t>
            </a:r>
            <a:r>
              <a:rPr sz="2400" b="1" dirty="0">
                <a:solidFill>
                  <a:srgbClr val="585858"/>
                </a:solidFill>
                <a:latin typeface="Arial"/>
                <a:cs typeface="Arial"/>
              </a:rPr>
              <a:t>т данные</a:t>
            </a:r>
            <a:r>
              <a:rPr lang="ru-RU" sz="2400" b="1" dirty="0">
                <a:solidFill>
                  <a:srgbClr val="585858"/>
                </a:solidFill>
                <a:latin typeface="Arial"/>
                <a:cs typeface="Arial"/>
              </a:rPr>
              <a:t/>
            </a:r>
            <a:br>
              <a:rPr lang="ru-RU" sz="2400" b="1" dirty="0">
                <a:solidFill>
                  <a:srgbClr val="585858"/>
                </a:solidFill>
                <a:latin typeface="Arial"/>
                <a:cs typeface="Arial"/>
              </a:rPr>
            </a:br>
            <a:r>
              <a:rPr sz="2400" b="1" dirty="0">
                <a:solidFill>
                  <a:srgbClr val="585858"/>
                </a:solidFill>
                <a:latin typeface="Arial"/>
                <a:cs typeface="Arial"/>
              </a:rPr>
              <a:t>в </a:t>
            </a:r>
            <a:r>
              <a:rPr lang="ru-RU" sz="2400" b="1" dirty="0" smtClean="0">
                <a:solidFill>
                  <a:srgbClr val="585858"/>
                </a:solidFill>
                <a:latin typeface="Arial"/>
                <a:cs typeface="Arial"/>
              </a:rPr>
              <a:t>электронные </a:t>
            </a:r>
            <a:r>
              <a:rPr sz="2400" b="1" dirty="0" smtClean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85858"/>
                </a:solidFill>
                <a:latin typeface="Arial"/>
                <a:cs typeface="Arial"/>
              </a:rPr>
              <a:t>переписные листы</a:t>
            </a:r>
            <a:r>
              <a:rPr lang="ru-RU" sz="2400" b="1" dirty="0">
                <a:solidFill>
                  <a:srgbClr val="585858"/>
                </a:solidFill>
                <a:latin typeface="Arial"/>
                <a:cs typeface="Arial"/>
              </a:rPr>
              <a:t/>
            </a:r>
            <a:br>
              <a:rPr lang="ru-RU" sz="2400" b="1" dirty="0">
                <a:solidFill>
                  <a:srgbClr val="585858"/>
                </a:solidFill>
                <a:latin typeface="Arial"/>
                <a:cs typeface="Arial"/>
              </a:rPr>
            </a:br>
            <a:r>
              <a:rPr sz="2400" b="1" dirty="0">
                <a:solidFill>
                  <a:srgbClr val="585858"/>
                </a:solidFill>
                <a:latin typeface="Arial"/>
                <a:cs typeface="Arial"/>
              </a:rPr>
              <a:t>на планшет</a:t>
            </a:r>
            <a:r>
              <a:rPr lang="ru-RU" sz="2400" b="1" dirty="0">
                <a:solidFill>
                  <a:srgbClr val="585858"/>
                </a:solidFill>
                <a:latin typeface="Arial"/>
                <a:cs typeface="Arial"/>
              </a:rPr>
              <a:t>е</a:t>
            </a:r>
            <a:endParaRPr sz="2400" b="1" dirty="0">
              <a:solidFill>
                <a:srgbClr val="585858"/>
              </a:solidFill>
              <a:latin typeface="Arial"/>
              <a:cs typeface="Arial"/>
            </a:endParaRPr>
          </a:p>
        </p:txBody>
      </p:sp>
      <p:sp>
        <p:nvSpPr>
          <p:cNvPr id="17" name="object 3"/>
          <p:cNvSpPr txBox="1">
            <a:spLocks/>
          </p:cNvSpPr>
          <p:nvPr/>
        </p:nvSpPr>
        <p:spPr>
          <a:xfrm>
            <a:off x="1422216" y="371455"/>
            <a:ext cx="9576168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3200" kern="0" spc="-15" dirty="0" smtClean="0">
                <a:solidFill>
                  <a:srgbClr val="0070C0"/>
                </a:solidFill>
              </a:rPr>
              <a:t>ПЕРВАЯ ЦИФРОВАЯ ПЕРЕПИСЬ В РОССИИ</a:t>
            </a:r>
            <a:endParaRPr lang="ru-RU" sz="3200" kern="0" dirty="0">
              <a:solidFill>
                <a:srgbClr val="0070C0"/>
              </a:solidFill>
            </a:endParaRPr>
          </a:p>
        </p:txBody>
      </p:sp>
      <p:sp>
        <p:nvSpPr>
          <p:cNvPr id="36" name="object 10"/>
          <p:cNvSpPr txBox="1"/>
          <p:nvPr/>
        </p:nvSpPr>
        <p:spPr>
          <a:xfrm>
            <a:off x="155331" y="1105786"/>
            <a:ext cx="395351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585858"/>
                </a:solidFill>
                <a:latin typeface="Arial"/>
                <a:cs typeface="Arial"/>
              </a:rPr>
              <a:t>ПЕРЕПИСАТЬСЯ</a:t>
            </a:r>
            <a:r>
              <a:rPr sz="2000" b="1" spc="-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585858"/>
                </a:solidFill>
                <a:latin typeface="Arial"/>
                <a:cs typeface="Arial"/>
              </a:rPr>
              <a:t>МОЖНО: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3" name="object 9"/>
          <p:cNvSpPr txBox="1"/>
          <p:nvPr/>
        </p:nvSpPr>
        <p:spPr>
          <a:xfrm>
            <a:off x="382772" y="3587687"/>
            <a:ext cx="2317897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585858"/>
                </a:solidFill>
                <a:latin typeface="Arial"/>
                <a:cs typeface="Arial"/>
              </a:rPr>
              <a:t>с </a:t>
            </a:r>
            <a:r>
              <a:rPr sz="2400" b="1" spc="-5" dirty="0">
                <a:solidFill>
                  <a:srgbClr val="585858"/>
                </a:solidFill>
                <a:latin typeface="Arial"/>
                <a:cs typeface="Arial"/>
              </a:rPr>
              <a:t>личного</a:t>
            </a:r>
            <a:r>
              <a:rPr sz="2400" b="1" spc="-9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585858"/>
                </a:solidFill>
                <a:latin typeface="Arial"/>
                <a:cs typeface="Arial"/>
              </a:rPr>
              <a:t>ПК  на </a:t>
            </a:r>
            <a:r>
              <a:rPr sz="2400" b="1" spc="-15" dirty="0">
                <a:solidFill>
                  <a:srgbClr val="585858"/>
                </a:solidFill>
                <a:latin typeface="Arial"/>
                <a:cs typeface="Arial"/>
              </a:rPr>
              <a:t>портале  </a:t>
            </a:r>
            <a:r>
              <a:rPr sz="2400" b="1" dirty="0">
                <a:solidFill>
                  <a:srgbClr val="585858"/>
                </a:solidFill>
                <a:latin typeface="Arial"/>
                <a:cs typeface="Arial"/>
              </a:rPr>
              <a:t>gosuslugi.ru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1" name="object 15"/>
          <p:cNvSpPr txBox="1"/>
          <p:nvPr/>
        </p:nvSpPr>
        <p:spPr>
          <a:xfrm>
            <a:off x="3423672" y="3587686"/>
            <a:ext cx="2367675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" algn="ctr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585858"/>
                </a:solidFill>
                <a:latin typeface="Arial"/>
                <a:cs typeface="Arial"/>
              </a:rPr>
              <a:t>со</a:t>
            </a:r>
            <a:r>
              <a:rPr sz="2400" b="1" spc="-1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585858"/>
                </a:solidFill>
                <a:latin typeface="Arial"/>
                <a:cs typeface="Arial"/>
              </a:rPr>
              <a:t>смартфона</a:t>
            </a:r>
            <a:endParaRPr sz="240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sz="2400" b="1" dirty="0">
                <a:solidFill>
                  <a:srgbClr val="585858"/>
                </a:solidFill>
                <a:latin typeface="Arial"/>
                <a:cs typeface="Arial"/>
              </a:rPr>
              <a:t>в</a:t>
            </a:r>
            <a:r>
              <a:rPr sz="2400" b="1" spc="-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585858"/>
                </a:solidFill>
                <a:latin typeface="Arial"/>
                <a:cs typeface="Arial"/>
              </a:rPr>
              <a:t>приложении</a:t>
            </a:r>
            <a:endParaRPr sz="2400" dirty="0">
              <a:latin typeface="Arial"/>
              <a:cs typeface="Arial"/>
            </a:endParaRPr>
          </a:p>
          <a:p>
            <a:pPr marL="133985" algn="ctr">
              <a:lnSpc>
                <a:spcPct val="100000"/>
              </a:lnSpc>
            </a:pPr>
            <a:r>
              <a:rPr sz="2400" b="1" spc="-25" dirty="0">
                <a:solidFill>
                  <a:srgbClr val="585858"/>
                </a:solidFill>
                <a:latin typeface="Arial"/>
                <a:cs typeface="Arial"/>
              </a:rPr>
              <a:t>Госуслуги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8" name="object 19"/>
          <p:cNvSpPr txBox="1"/>
          <p:nvPr/>
        </p:nvSpPr>
        <p:spPr>
          <a:xfrm>
            <a:off x="6278968" y="3587685"/>
            <a:ext cx="2609992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585858"/>
                </a:solidFill>
                <a:latin typeface="Arial"/>
                <a:cs typeface="Arial"/>
              </a:rPr>
              <a:t>на</a:t>
            </a:r>
            <a:r>
              <a:rPr sz="2400" b="1" spc="-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ru-RU" sz="2400" b="1" spc="-5" dirty="0">
                <a:solidFill>
                  <a:srgbClr val="585858"/>
                </a:solidFill>
                <a:latin typeface="Arial"/>
                <a:cs typeface="Arial"/>
              </a:rPr>
              <a:t>стационарном переписном участке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97" y="1616149"/>
            <a:ext cx="2744298" cy="182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16149"/>
            <a:ext cx="2814221" cy="1828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616149"/>
            <a:ext cx="2747329" cy="18269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1635589"/>
            <a:ext cx="2639575" cy="18287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044" y="438530"/>
            <a:ext cx="893495" cy="370474"/>
          </a:xfrm>
          <a:prstGeom prst="rect">
            <a:avLst/>
          </a:prstGeom>
        </p:spPr>
      </p:pic>
      <p:grpSp>
        <p:nvGrpSpPr>
          <p:cNvPr id="19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20" name="object 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21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Рисунок 23"/>
          <p:cNvPicPr/>
          <p:nvPr/>
        </p:nvPicPr>
        <p:blipFill rotWithShape="1">
          <a:blip r:embed="rId9"/>
          <a:srcRect l="44872" t="31624" r="47275" b="46153"/>
          <a:stretch/>
        </p:blipFill>
        <p:spPr bwMode="auto">
          <a:xfrm>
            <a:off x="2486499" y="4933506"/>
            <a:ext cx="1020592" cy="14326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9"/>
          <a:srcRect l="18109" t="48434" r="64744" b="13958"/>
          <a:stretch/>
        </p:blipFill>
        <p:spPr bwMode="auto">
          <a:xfrm>
            <a:off x="5696370" y="4933505"/>
            <a:ext cx="1165195" cy="14326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5707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 rotWithShape="1">
          <a:blip r:embed="rId2"/>
          <a:srcRect l="27403" t="29630" r="9136" b="13104"/>
          <a:stretch/>
        </p:blipFill>
        <p:spPr bwMode="auto">
          <a:xfrm>
            <a:off x="457200" y="858948"/>
            <a:ext cx="11245151" cy="57055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bject 3"/>
          <p:cNvSpPr txBox="1">
            <a:spLocks noGrp="1"/>
          </p:cNvSpPr>
          <p:nvPr>
            <p:ph type="title"/>
          </p:nvPr>
        </p:nvSpPr>
        <p:spPr>
          <a:xfrm>
            <a:off x="1295400" y="235376"/>
            <a:ext cx="108966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spc="-15" dirty="0">
                <a:solidFill>
                  <a:srgbClr val="0070C0"/>
                </a:solidFill>
              </a:rPr>
              <a:t>ИНТЕРНЕТ-ПЕРЕПИСЬ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248405" y="5531417"/>
            <a:ext cx="1457692" cy="1033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50" y="302452"/>
            <a:ext cx="893495" cy="370474"/>
          </a:xfrm>
          <a:prstGeom prst="rect">
            <a:avLst/>
          </a:prstGeom>
        </p:spPr>
      </p:pic>
      <p:grpSp>
        <p:nvGrpSpPr>
          <p:cNvPr id="7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8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9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1762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52222" y="235376"/>
            <a:ext cx="9797902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spc="-15" dirty="0" smtClean="0">
                <a:solidFill>
                  <a:srgbClr val="0070C0"/>
                </a:solidFill>
              </a:rPr>
              <a:t>ОПРОС ПЕРЕПИСЧИКОМ</a:t>
            </a:r>
            <a:endParaRPr sz="32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A8A8964-6343-244D-BCE4-81409025A5D5}"/>
              </a:ext>
            </a:extLst>
          </p:cNvPr>
          <p:cNvSpPr/>
          <p:nvPr/>
        </p:nvSpPr>
        <p:spPr>
          <a:xfrm>
            <a:off x="5866410" y="874670"/>
            <a:ext cx="59933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Параллельно с интернет-переписью начнется опрос населения переписчиками. Все переписчики будут оснащены планшетными компьютерами, действующими на отечественной операционной системе.</a:t>
            </a:r>
          </a:p>
          <a:p>
            <a:pPr algn="ctr"/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4285" y="4009854"/>
            <a:ext cx="6019800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Традиционная технология сбора данных на бумажном носителе будет использоваться при опросе спецконтингента, и оставлена </a:t>
            </a:r>
            <a:b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резервной </a:t>
            </a:r>
            <a:b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гражданского населения.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2" y="843046"/>
            <a:ext cx="4540332" cy="2948378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24520" t="11682" r="43109" b="13673"/>
          <a:stretch/>
        </p:blipFill>
        <p:spPr bwMode="auto">
          <a:xfrm>
            <a:off x="6557178" y="3876484"/>
            <a:ext cx="1924050" cy="24949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24519" t="22507" r="43109" b="3702"/>
          <a:stretch/>
        </p:blipFill>
        <p:spPr bwMode="auto">
          <a:xfrm>
            <a:off x="9278132" y="3904424"/>
            <a:ext cx="1924050" cy="2466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50" y="302452"/>
            <a:ext cx="893495" cy="370474"/>
          </a:xfrm>
          <a:prstGeom prst="rect">
            <a:avLst/>
          </a:prstGeom>
        </p:spPr>
      </p:pic>
      <p:grpSp>
        <p:nvGrpSpPr>
          <p:cNvPr id="12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13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14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56873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36293" y="235376"/>
            <a:ext cx="108966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spc="-15" dirty="0" smtClean="0">
                <a:solidFill>
                  <a:srgbClr val="0070C0"/>
                </a:solidFill>
              </a:rPr>
              <a:t>МФЦ И ВОЛОНЬЕРЫ</a:t>
            </a:r>
            <a:endParaRPr sz="3200" dirty="0">
              <a:solidFill>
                <a:srgbClr val="0070C0"/>
              </a:solidFill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61F48C00-AA09-124F-A0BF-411C8A08C1B2}"/>
              </a:ext>
            </a:extLst>
          </p:cNvPr>
          <p:cNvSpPr/>
          <p:nvPr/>
        </p:nvSpPr>
        <p:spPr>
          <a:xfrm>
            <a:off x="146649" y="1150374"/>
            <a:ext cx="8816195" cy="54020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gradFill>
              <a:gsLst>
                <a:gs pos="0">
                  <a:srgbClr val="E52329"/>
                </a:gs>
                <a:gs pos="37000">
                  <a:srgbClr val="F7A823"/>
                </a:gs>
                <a:gs pos="72000">
                  <a:srgbClr val="4EB051"/>
                </a:gs>
                <a:gs pos="100000">
                  <a:srgbClr val="169FDB"/>
                </a:gs>
              </a:gsLst>
              <a:lin ang="5400000" scaled="1"/>
            </a:gradFill>
          </a:ln>
          <a:effectLst>
            <a:outerShdw blurRad="50800" dist="38100" dir="5400000" sx="99000" sy="99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413F5C0-15BB-C84E-B78E-D93ED8CE42B6}"/>
              </a:ext>
            </a:extLst>
          </p:cNvPr>
          <p:cNvSpPr/>
          <p:nvPr/>
        </p:nvSpPr>
        <p:spPr>
          <a:xfrm>
            <a:off x="806568" y="1846608"/>
            <a:ext cx="728932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-10" dirty="0">
                <a:solidFill>
                  <a:srgbClr val="585858"/>
                </a:solidFill>
                <a:cs typeface="Arial"/>
              </a:rPr>
              <a:t>В период проведения переписи при посещении МФЦ Нижегородской области граждане смогут в секторе информирования или ожидания граждан воспользоваться компьютерами свободного доступа, имеющими бесплатный доступ к порталу </a:t>
            </a:r>
            <a:r>
              <a:rPr lang="ru-RU" sz="2400" spc="-10" dirty="0" smtClean="0">
                <a:solidFill>
                  <a:srgbClr val="585858"/>
                </a:solidFill>
                <a:cs typeface="Arial"/>
              </a:rPr>
              <a:t>Госуслуг</a:t>
            </a:r>
            <a:r>
              <a:rPr lang="ru-RU" sz="2400" spc="-10" dirty="0">
                <a:solidFill>
                  <a:srgbClr val="585858"/>
                </a:solidFill>
                <a:cs typeface="Arial"/>
              </a:rPr>
              <a:t>. Также в МФЦ Нижегородской области будут находиться волонтеры Волонтерского корпуса проекта «Волонтеры переписи», которые будут оказывать консультационную помощь  гражданам и агитировать переписаться самостоятельно </a:t>
            </a:r>
            <a:r>
              <a:rPr lang="ru-RU" sz="2400" spc="-10" dirty="0" smtClean="0">
                <a:solidFill>
                  <a:srgbClr val="585858"/>
                </a:solidFill>
                <a:cs typeface="Arial"/>
              </a:rPr>
              <a:t>на </a:t>
            </a:r>
            <a:r>
              <a:rPr lang="ru-RU" sz="2400" spc="-10" dirty="0">
                <a:solidFill>
                  <a:srgbClr val="585858"/>
                </a:solidFill>
                <a:cs typeface="Arial"/>
              </a:rPr>
              <a:t>портале  Госуслуг.  </a:t>
            </a:r>
          </a:p>
          <a:p>
            <a:pPr algn="ctr"/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23878" t="15100" r="65064" b="68660"/>
          <a:stretch/>
        </p:blipFill>
        <p:spPr bwMode="auto">
          <a:xfrm>
            <a:off x="9051337" y="1101676"/>
            <a:ext cx="2924356" cy="23420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337" y="3397070"/>
            <a:ext cx="2900561" cy="29778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E708FE1E-B1C0-D141-A18B-17C143BB2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50" y="302452"/>
            <a:ext cx="893495" cy="370474"/>
          </a:xfrm>
          <a:prstGeom prst="rect">
            <a:avLst/>
          </a:prstGeom>
        </p:spPr>
      </p:pic>
      <p:grpSp>
        <p:nvGrpSpPr>
          <p:cNvPr id="9" name="object 3"/>
          <p:cNvGrpSpPr/>
          <p:nvPr/>
        </p:nvGrpSpPr>
        <p:grpSpPr>
          <a:xfrm>
            <a:off x="11025365" y="289470"/>
            <a:ext cx="677545" cy="569595"/>
            <a:chOff x="11025365" y="289470"/>
            <a:chExt cx="677545" cy="569595"/>
          </a:xfrm>
        </p:grpSpPr>
        <p:pic>
          <p:nvPicPr>
            <p:cNvPr id="10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63915" y="289470"/>
              <a:ext cx="438436" cy="379116"/>
            </a:xfrm>
            <a:prstGeom prst="rect">
              <a:avLst/>
            </a:prstGeom>
          </p:spPr>
        </p:pic>
        <p:sp>
          <p:nvSpPr>
            <p:cNvPr id="11" name="object 5"/>
            <p:cNvSpPr/>
            <p:nvPr/>
          </p:nvSpPr>
          <p:spPr>
            <a:xfrm>
              <a:off x="11274811" y="568118"/>
              <a:ext cx="203835" cy="290830"/>
            </a:xfrm>
            <a:custGeom>
              <a:avLst/>
              <a:gdLst/>
              <a:ahLst/>
              <a:cxnLst/>
              <a:rect l="l" t="t" r="r" b="b"/>
              <a:pathLst>
                <a:path w="203834" h="290830">
                  <a:moveTo>
                    <a:pt x="74196" y="0"/>
                  </a:moveTo>
                  <a:lnTo>
                    <a:pt x="41799" y="15929"/>
                  </a:lnTo>
                  <a:lnTo>
                    <a:pt x="16955" y="41361"/>
                  </a:lnTo>
                  <a:lnTo>
                    <a:pt x="2183" y="73129"/>
                  </a:lnTo>
                  <a:lnTo>
                    <a:pt x="0" y="108068"/>
                  </a:lnTo>
                  <a:lnTo>
                    <a:pt x="7638" y="135825"/>
                  </a:lnTo>
                  <a:lnTo>
                    <a:pt x="20313" y="157883"/>
                  </a:lnTo>
                  <a:lnTo>
                    <a:pt x="38022" y="173609"/>
                  </a:lnTo>
                  <a:lnTo>
                    <a:pt x="60768" y="182369"/>
                  </a:lnTo>
                  <a:lnTo>
                    <a:pt x="27084" y="216144"/>
                  </a:lnTo>
                  <a:lnTo>
                    <a:pt x="14306" y="230181"/>
                  </a:lnTo>
                  <a:lnTo>
                    <a:pt x="5945" y="242319"/>
                  </a:lnTo>
                  <a:lnTo>
                    <a:pt x="1383" y="253190"/>
                  </a:lnTo>
                  <a:lnTo>
                    <a:pt x="0" y="263428"/>
                  </a:lnTo>
                  <a:lnTo>
                    <a:pt x="7414" y="276198"/>
                  </a:lnTo>
                  <a:lnTo>
                    <a:pt x="23641" y="284536"/>
                  </a:lnTo>
                  <a:lnTo>
                    <a:pt x="55017" y="289074"/>
                  </a:lnTo>
                  <a:lnTo>
                    <a:pt x="107880" y="290446"/>
                  </a:lnTo>
                  <a:lnTo>
                    <a:pt x="175477" y="290446"/>
                  </a:lnTo>
                  <a:lnTo>
                    <a:pt x="194737" y="285063"/>
                  </a:lnTo>
                  <a:lnTo>
                    <a:pt x="203244" y="272715"/>
                  </a:lnTo>
                  <a:lnTo>
                    <a:pt x="202874" y="259100"/>
                  </a:lnTo>
                  <a:lnTo>
                    <a:pt x="153866" y="234720"/>
                  </a:lnTo>
                  <a:lnTo>
                    <a:pt x="134964" y="229653"/>
                  </a:lnTo>
                  <a:lnTo>
                    <a:pt x="125459" y="219521"/>
                  </a:lnTo>
                  <a:lnTo>
                    <a:pt x="124808" y="209389"/>
                  </a:lnTo>
                  <a:lnTo>
                    <a:pt x="129235" y="199257"/>
                  </a:lnTo>
                  <a:lnTo>
                    <a:pt x="134964" y="189124"/>
                  </a:lnTo>
                  <a:lnTo>
                    <a:pt x="144933" y="178992"/>
                  </a:lnTo>
                  <a:lnTo>
                    <a:pt x="154282" y="168861"/>
                  </a:lnTo>
                  <a:lnTo>
                    <a:pt x="162393" y="158728"/>
                  </a:lnTo>
                  <a:lnTo>
                    <a:pt x="168649" y="148595"/>
                  </a:lnTo>
                  <a:lnTo>
                    <a:pt x="175477" y="141842"/>
                  </a:lnTo>
                  <a:lnTo>
                    <a:pt x="180253" y="126644"/>
                  </a:lnTo>
                  <a:lnTo>
                    <a:pt x="183812" y="111445"/>
                  </a:lnTo>
                  <a:lnTo>
                    <a:pt x="184854" y="96245"/>
                  </a:lnTo>
                  <a:lnTo>
                    <a:pt x="182077" y="81044"/>
                  </a:lnTo>
                  <a:lnTo>
                    <a:pt x="170022" y="44635"/>
                  </a:lnTo>
                  <a:lnTo>
                    <a:pt x="145889" y="17722"/>
                  </a:lnTo>
                  <a:lnTo>
                    <a:pt x="112880" y="2208"/>
                  </a:lnTo>
                  <a:lnTo>
                    <a:pt x="74196" y="0"/>
                  </a:lnTo>
                  <a:close/>
                </a:path>
              </a:pathLst>
            </a:custGeom>
            <a:solidFill>
              <a:srgbClr val="EDA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/>
            <p:cNvSpPr/>
            <p:nvPr/>
          </p:nvSpPr>
          <p:spPr>
            <a:xfrm>
              <a:off x="11025365" y="406006"/>
              <a:ext cx="204470" cy="290830"/>
            </a:xfrm>
            <a:custGeom>
              <a:avLst/>
              <a:gdLst/>
              <a:ahLst/>
              <a:cxnLst/>
              <a:rect l="l" t="t" r="r" b="b"/>
              <a:pathLst>
                <a:path w="204470" h="290830">
                  <a:moveTo>
                    <a:pt x="80796" y="0"/>
                  </a:moveTo>
                  <a:lnTo>
                    <a:pt x="44456" y="15928"/>
                  </a:lnTo>
                  <a:lnTo>
                    <a:pt x="17610" y="41360"/>
                  </a:lnTo>
                  <a:lnTo>
                    <a:pt x="2158" y="73126"/>
                  </a:lnTo>
                  <a:lnTo>
                    <a:pt x="0" y="108059"/>
                  </a:lnTo>
                  <a:lnTo>
                    <a:pt x="8566" y="135819"/>
                  </a:lnTo>
                  <a:lnTo>
                    <a:pt x="22788" y="157880"/>
                  </a:lnTo>
                  <a:lnTo>
                    <a:pt x="40807" y="173610"/>
                  </a:lnTo>
                  <a:lnTo>
                    <a:pt x="60768" y="182379"/>
                  </a:lnTo>
                  <a:lnTo>
                    <a:pt x="54616" y="191447"/>
                  </a:lnTo>
                  <a:lnTo>
                    <a:pt x="39836" y="207061"/>
                  </a:lnTo>
                  <a:lnTo>
                    <a:pt x="33684" y="216141"/>
                  </a:lnTo>
                  <a:lnTo>
                    <a:pt x="19875" y="230180"/>
                  </a:lnTo>
                  <a:lnTo>
                    <a:pt x="9246" y="242317"/>
                  </a:lnTo>
                  <a:lnTo>
                    <a:pt x="2414" y="253188"/>
                  </a:lnTo>
                  <a:lnTo>
                    <a:pt x="0" y="263425"/>
                  </a:lnTo>
                  <a:lnTo>
                    <a:pt x="7414" y="276196"/>
                  </a:lnTo>
                  <a:lnTo>
                    <a:pt x="23641" y="284533"/>
                  </a:lnTo>
                  <a:lnTo>
                    <a:pt x="55017" y="289071"/>
                  </a:lnTo>
                  <a:lnTo>
                    <a:pt x="107880" y="290443"/>
                  </a:lnTo>
                  <a:lnTo>
                    <a:pt x="182077" y="290443"/>
                  </a:lnTo>
                  <a:lnTo>
                    <a:pt x="197394" y="285060"/>
                  </a:lnTo>
                  <a:lnTo>
                    <a:pt x="203898" y="272712"/>
                  </a:lnTo>
                  <a:lnTo>
                    <a:pt x="202849" y="259098"/>
                  </a:lnTo>
                  <a:lnTo>
                    <a:pt x="159531" y="234721"/>
                  </a:lnTo>
                  <a:lnTo>
                    <a:pt x="141565" y="229660"/>
                  </a:lnTo>
                  <a:lnTo>
                    <a:pt x="128346" y="218573"/>
                  </a:lnTo>
                  <a:lnTo>
                    <a:pt x="126458" y="206854"/>
                  </a:lnTo>
                  <a:lnTo>
                    <a:pt x="132123" y="196406"/>
                  </a:lnTo>
                  <a:lnTo>
                    <a:pt x="141565" y="189127"/>
                  </a:lnTo>
                  <a:lnTo>
                    <a:pt x="154445" y="171396"/>
                  </a:lnTo>
                  <a:lnTo>
                    <a:pt x="163528" y="158729"/>
                  </a:lnTo>
                  <a:lnTo>
                    <a:pt x="170050" y="151127"/>
                  </a:lnTo>
                  <a:lnTo>
                    <a:pt x="175249" y="148593"/>
                  </a:lnTo>
                  <a:lnTo>
                    <a:pt x="175249" y="141845"/>
                  </a:lnTo>
                  <a:lnTo>
                    <a:pt x="183144" y="129491"/>
                  </a:lnTo>
                  <a:lnTo>
                    <a:pt x="187198" y="113975"/>
                  </a:lnTo>
                  <a:lnTo>
                    <a:pt x="188692" y="97193"/>
                  </a:lnTo>
                  <a:lnTo>
                    <a:pt x="188905" y="81044"/>
                  </a:lnTo>
                  <a:lnTo>
                    <a:pt x="175790" y="44635"/>
                  </a:lnTo>
                  <a:lnTo>
                    <a:pt x="150043" y="17722"/>
                  </a:lnTo>
                  <a:lnTo>
                    <a:pt x="116700" y="2208"/>
                  </a:lnTo>
                  <a:lnTo>
                    <a:pt x="80796" y="0"/>
                  </a:lnTo>
                  <a:close/>
                </a:path>
              </a:pathLst>
            </a:custGeom>
            <a:solidFill>
              <a:srgbClr val="D92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60219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4731</TotalTime>
  <Words>636</Words>
  <Application>Microsoft Office PowerPoint</Application>
  <PresentationFormat>Произвольный</PresentationFormat>
  <Paragraphs>97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О готовности к проведению   Всероссийской переписи населения  </vt:lpstr>
      <vt:lpstr>СРОКИ ПРОВЕДЕНИЯ </vt:lpstr>
      <vt:lpstr>ИСТОРИЯ</vt:lpstr>
      <vt:lpstr>ВСЕРОССИЙСКАЯ ПЕРЕПИСЬ НАСЕЛЕНИЯ</vt:lpstr>
      <vt:lpstr>Презентация PowerPoint</vt:lpstr>
      <vt:lpstr>Презентация PowerPoint</vt:lpstr>
      <vt:lpstr>ИНТЕРНЕТ-ПЕРЕПИСЬ</vt:lpstr>
      <vt:lpstr>ОПРОС ПЕРЕПИСЧИКОМ</vt:lpstr>
      <vt:lpstr>МФЦ И ВОЛОНЬЕРЫ</vt:lpstr>
      <vt:lpstr>ПЕРЕПИСНОЙ ПЕРСОНАЛ</vt:lpstr>
      <vt:lpstr>ИТОГИ</vt:lpstr>
      <vt:lpstr>Презентация PowerPoint</vt:lpstr>
      <vt:lpstr>ПЕРЕПИСНЫЕ ЛИСТЫ</vt:lpstr>
      <vt:lpstr>БЛАНК ФОРМЫ «Л»</vt:lpstr>
      <vt:lpstr>БЛАНК ФОРМЫ «В»</vt:lpstr>
      <vt:lpstr>БЛАНК ФОРМЫ «П»</vt:lpstr>
      <vt:lpstr>НОВОЕ В ПЕРЕПИСНЫХ ЛИСТАХ </vt:lpstr>
      <vt:lpstr>ПОДЛЕЖАТ УЧЕТУ</vt:lpstr>
      <vt:lpstr>НЕ ПОДЛЕЖАТ УЧЕТУ</vt:lpstr>
      <vt:lpstr>ЕДИНИЦА НАБЛЮДЕНИЯ</vt:lpstr>
      <vt:lpstr>ЭТАПЫ ПРОВЕДЕНИЯ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Владинцева</dc:creator>
  <cp:lastModifiedBy>Занозина Татьяна Сергеевна</cp:lastModifiedBy>
  <cp:revision>231</cp:revision>
  <cp:lastPrinted>2021-08-09T15:49:58Z</cp:lastPrinted>
  <dcterms:created xsi:type="dcterms:W3CDTF">2020-03-31T09:31:17Z</dcterms:created>
  <dcterms:modified xsi:type="dcterms:W3CDTF">2021-10-14T06:30:26Z</dcterms:modified>
</cp:coreProperties>
</file>